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72" r:id="rId5"/>
    <p:sldId id="273" r:id="rId6"/>
    <p:sldId id="274" r:id="rId7"/>
    <p:sldId id="275" r:id="rId8"/>
    <p:sldId id="276" r:id="rId9"/>
    <p:sldId id="277" r:id="rId10"/>
    <p:sldId id="278" r:id="rId11"/>
    <p:sldId id="279" r:id="rId12"/>
    <p:sldId id="280" r:id="rId13"/>
    <p:sldId id="281" r:id="rId14"/>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5"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900"/>
    <a:srgbClr val="DEC7EF"/>
    <a:srgbClr val="B482DA"/>
    <a:srgbClr val="D7E7F5"/>
    <a:srgbClr val="0070C0"/>
    <a:srgbClr val="FFFFFF"/>
    <a:srgbClr val="47CFFF"/>
    <a:srgbClr val="0066FF"/>
    <a:srgbClr val="044ACD"/>
    <a:srgbClr val="1434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81" autoAdjust="0"/>
    <p:restoredTop sz="94249" autoAdjust="0"/>
  </p:normalViewPr>
  <p:slideViewPr>
    <p:cSldViewPr snapToGrid="0">
      <p:cViewPr varScale="1">
        <p:scale>
          <a:sx n="113" d="100"/>
          <a:sy n="113" d="100"/>
        </p:scale>
        <p:origin x="1666" y="302"/>
      </p:cViewPr>
      <p:guideLst>
        <p:guide pos="3840"/>
        <p:guide orient="horz"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0C9E86B2-FB63-4AAA-8D4E-5471F88B54BE}" type="datetimeFigureOut">
              <a:rPr lang="en-US" smtClean="0"/>
              <a:t>3/8/2026</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E54F3808-3695-477D-B619-073B8E681BFB}" type="slidenum">
              <a:rPr lang="en-US" smtClean="0"/>
              <a:t>‹#›</a:t>
            </a:fld>
            <a:endParaRPr lang="en-US" dirty="0"/>
          </a:p>
        </p:txBody>
      </p:sp>
    </p:spTree>
    <p:extLst>
      <p:ext uri="{BB962C8B-B14F-4D97-AF65-F5344CB8AC3E}">
        <p14:creationId xmlns:p14="http://schemas.microsoft.com/office/powerpoint/2010/main" val="3077132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 Shots">
    <p:spTree>
      <p:nvGrpSpPr>
        <p:cNvPr id="1" name=""/>
        <p:cNvGrpSpPr/>
        <p:nvPr/>
      </p:nvGrpSpPr>
      <p:grpSpPr>
        <a:xfrm>
          <a:off x="0" y="0"/>
          <a:ext cx="0" cy="0"/>
          <a:chOff x="0" y="0"/>
          <a:chExt cx="0" cy="0"/>
        </a:xfrm>
      </p:grpSpPr>
      <p:sp>
        <p:nvSpPr>
          <p:cNvPr id="74" name="Shot">
            <a:extLst>
              <a:ext uri="{FF2B5EF4-FFF2-40B4-BE49-F238E27FC236}">
                <a16:creationId xmlns:a16="http://schemas.microsoft.com/office/drawing/2014/main" id="{1DD3CB2A-099A-4434-AFE2-0FD466AE8F12}"/>
              </a:ext>
            </a:extLst>
          </p:cNvPr>
          <p:cNvSpPr txBox="1"/>
          <p:nvPr userDrawn="1"/>
        </p:nvSpPr>
        <p:spPr>
          <a:xfrm>
            <a:off x="492697" y="1360539"/>
            <a:ext cx="1086335" cy="156825"/>
          </a:xfrm>
          <a:prstGeom prst="round2SameRect">
            <a:avLst/>
          </a:prstGeom>
          <a:solidFill>
            <a:schemeClr val="bg1">
              <a:lumMod val="95000"/>
            </a:schemeClr>
          </a:solidFill>
        </p:spPr>
        <p:txBody>
          <a:bodyPr wrap="square" lIns="36000" tIns="0" rIns="0" bIns="0" rtlCol="0" anchor="ctr" anchorCtr="0">
            <a:noAutofit/>
          </a:bodyPr>
          <a:lstStyle>
            <a:defPPr>
              <a:defRPr lang="en-US"/>
            </a:defPPr>
            <a:lvl1pPr>
              <a:defRPr sz="900" b="0">
                <a:solidFill>
                  <a:schemeClr val="bg2">
                    <a:lumMod val="50000"/>
                  </a:schemeClr>
                </a:solidFill>
                <a:latin typeface="+mj-lt"/>
                <a:ea typeface="Tahoma" panose="020B0604030504040204" pitchFamily="34" charset="0"/>
                <a:cs typeface="Tahoma" panose="020B0604030504040204" pitchFamily="34" charset="0"/>
              </a:defRPr>
            </a:lvl1pPr>
          </a:lstStyle>
          <a:p>
            <a:pPr lvl="0"/>
            <a:r>
              <a:rPr lang="en-US" sz="900" dirty="0"/>
              <a:t>Slide:</a:t>
            </a:r>
          </a:p>
        </p:txBody>
      </p:sp>
      <p:sp>
        <p:nvSpPr>
          <p:cNvPr id="71" name="Scene T">
            <a:extLst>
              <a:ext uri="{FF2B5EF4-FFF2-40B4-BE49-F238E27FC236}">
                <a16:creationId xmlns:a16="http://schemas.microsoft.com/office/drawing/2014/main" id="{132743A0-D1F3-4D15-9E31-54A469D94EEF}"/>
              </a:ext>
            </a:extLst>
          </p:cNvPr>
          <p:cNvSpPr txBox="1"/>
          <p:nvPr userDrawn="1"/>
        </p:nvSpPr>
        <p:spPr>
          <a:xfrm>
            <a:off x="480000" y="588236"/>
            <a:ext cx="480000" cy="144000"/>
          </a:xfrm>
          <a:prstGeom prst="rect">
            <a:avLst/>
          </a:prstGeom>
          <a:noFill/>
        </p:spPr>
        <p:txBody>
          <a:bodyPr wrap="square" lIns="0" tIns="0" rIns="0" bIns="0" rtlCol="0" anchor="ctr" anchorCtr="0">
            <a:noAutofit/>
          </a:bodyPr>
          <a:lstStyle/>
          <a:p>
            <a:pPr algn="l"/>
            <a:r>
              <a:rPr lang="en-US" sz="900" b="0" kern="1200" dirty="0">
                <a:solidFill>
                  <a:schemeClr val="bg2">
                    <a:lumMod val="50000"/>
                  </a:schemeClr>
                </a:solidFill>
                <a:latin typeface="+mj-lt"/>
                <a:ea typeface="Tahoma" panose="020B0604030504040204" pitchFamily="34" charset="0"/>
                <a:cs typeface="Tahoma" panose="020B0604030504040204" pitchFamily="34" charset="0"/>
              </a:rPr>
              <a:t>Theme:</a:t>
            </a:r>
          </a:p>
        </p:txBody>
      </p:sp>
      <p:sp>
        <p:nvSpPr>
          <p:cNvPr id="175" name="Scene T2">
            <a:extLst>
              <a:ext uri="{FF2B5EF4-FFF2-40B4-BE49-F238E27FC236}">
                <a16:creationId xmlns:a16="http://schemas.microsoft.com/office/drawing/2014/main" id="{D029757B-32B3-4441-B236-51352C70EFA5}"/>
              </a:ext>
            </a:extLst>
          </p:cNvPr>
          <p:cNvSpPr txBox="1"/>
          <p:nvPr userDrawn="1"/>
        </p:nvSpPr>
        <p:spPr>
          <a:xfrm>
            <a:off x="3201660" y="588236"/>
            <a:ext cx="1365733" cy="144000"/>
          </a:xfrm>
          <a:prstGeom prst="rect">
            <a:avLst/>
          </a:prstGeom>
          <a:noFill/>
        </p:spPr>
        <p:txBody>
          <a:bodyPr wrap="square" lIns="0" tIns="0" rIns="0" bIns="0" rtlCol="0" anchor="ctr" anchorCtr="0">
            <a:noAutofit/>
          </a:bodyPr>
          <a:lstStyle/>
          <a:p>
            <a:pPr algn="l"/>
            <a:r>
              <a:rPr lang="en-US" sz="900" b="0" kern="1200" dirty="0">
                <a:solidFill>
                  <a:schemeClr val="bg2">
                    <a:lumMod val="50000"/>
                  </a:schemeClr>
                </a:solidFill>
                <a:latin typeface="+mj-lt"/>
                <a:ea typeface="Tahoma" panose="020B0604030504040204" pitchFamily="34" charset="0"/>
                <a:cs typeface="Tahoma" panose="020B0604030504040204" pitchFamily="34" charset="0"/>
              </a:rPr>
              <a:t>Theme Description:</a:t>
            </a:r>
          </a:p>
        </p:txBody>
      </p:sp>
      <p:cxnSp>
        <p:nvCxnSpPr>
          <p:cNvPr id="48" name="Straight Connector 47">
            <a:extLst>
              <a:ext uri="{FF2B5EF4-FFF2-40B4-BE49-F238E27FC236}">
                <a16:creationId xmlns:a16="http://schemas.microsoft.com/office/drawing/2014/main" id="{55808655-76A3-469E-97C6-E88D271DD350}"/>
              </a:ext>
            </a:extLst>
          </p:cNvPr>
          <p:cNvCxnSpPr>
            <a:cxnSpLocks/>
          </p:cNvCxnSpPr>
          <p:nvPr userDrawn="1"/>
        </p:nvCxnSpPr>
        <p:spPr>
          <a:xfrm>
            <a:off x="492696" y="773779"/>
            <a:ext cx="11219304" cy="0"/>
          </a:xfrm>
          <a:prstGeom prst="line">
            <a:avLst/>
          </a:prstGeom>
          <a:ln w="6350">
            <a:solidFill>
              <a:schemeClr val="bg1">
                <a:lumMod val="85000"/>
                <a:alpha val="75000"/>
              </a:schemeClr>
            </a:solidFill>
          </a:ln>
        </p:spPr>
        <p:style>
          <a:lnRef idx="1">
            <a:schemeClr val="accent1"/>
          </a:lnRef>
          <a:fillRef idx="0">
            <a:schemeClr val="accent1"/>
          </a:fillRef>
          <a:effectRef idx="0">
            <a:schemeClr val="accent1"/>
          </a:effectRef>
          <a:fontRef idx="minor">
            <a:schemeClr val="tx1"/>
          </a:fontRef>
        </p:style>
      </p:cxnSp>
      <p:sp>
        <p:nvSpPr>
          <p:cNvPr id="10" name="Action">
            <a:extLst>
              <a:ext uri="{FF2B5EF4-FFF2-40B4-BE49-F238E27FC236}">
                <a16:creationId xmlns:a16="http://schemas.microsoft.com/office/drawing/2014/main" id="{90521229-7381-4E43-8B9D-AB0357A7E6C8}"/>
              </a:ext>
            </a:extLst>
          </p:cNvPr>
          <p:cNvSpPr txBox="1"/>
          <p:nvPr userDrawn="1"/>
        </p:nvSpPr>
        <p:spPr>
          <a:xfrm>
            <a:off x="3884528" y="1551128"/>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Content</a:t>
            </a:r>
          </a:p>
        </p:txBody>
      </p:sp>
      <p:sp>
        <p:nvSpPr>
          <p:cNvPr id="64" name="Dialogue">
            <a:extLst>
              <a:ext uri="{FF2B5EF4-FFF2-40B4-BE49-F238E27FC236}">
                <a16:creationId xmlns:a16="http://schemas.microsoft.com/office/drawing/2014/main" id="{303782A6-0050-4732-89DD-B4C1EC601395}"/>
              </a:ext>
            </a:extLst>
          </p:cNvPr>
          <p:cNvSpPr txBox="1"/>
          <p:nvPr userDrawn="1"/>
        </p:nvSpPr>
        <p:spPr>
          <a:xfrm>
            <a:off x="3884528" y="2507650"/>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Dialogue</a:t>
            </a:r>
          </a:p>
        </p:txBody>
      </p:sp>
      <p:sp>
        <p:nvSpPr>
          <p:cNvPr id="15" name="Scene Description">
            <a:extLst>
              <a:ext uri="{FF2B5EF4-FFF2-40B4-BE49-F238E27FC236}">
                <a16:creationId xmlns:a16="http://schemas.microsoft.com/office/drawing/2014/main" id="{AF6B8588-D1A7-41E2-A393-C1CDCDC7EA72}"/>
              </a:ext>
            </a:extLst>
          </p:cNvPr>
          <p:cNvSpPr>
            <a:spLocks noGrp="1"/>
          </p:cNvSpPr>
          <p:nvPr>
            <p:ph type="body" sz="quarter" idx="57" hasCustomPrompt="1"/>
          </p:nvPr>
        </p:nvSpPr>
        <p:spPr>
          <a:xfrm>
            <a:off x="4195363" y="588800"/>
            <a:ext cx="7514085" cy="149805"/>
          </a:xfrm>
          <a:prstGeom prst="rect">
            <a:avLst/>
          </a:prstGeom>
        </p:spPr>
        <p:txBody>
          <a:bodyPr anchor="ctr">
            <a:noAutofit/>
          </a:bodyPr>
          <a:lstStyle>
            <a:lvl1pPr marL="0" indent="0">
              <a:buNone/>
              <a:defRPr sz="900" i="1"/>
            </a:lvl1pPr>
            <a:lvl2pPr marL="192881" indent="0">
              <a:buNone/>
              <a:defRPr sz="900"/>
            </a:lvl2pPr>
            <a:lvl3pPr marL="385763" indent="0">
              <a:buNone/>
              <a:defRPr sz="900"/>
            </a:lvl3pPr>
            <a:lvl4pPr marL="578644" indent="0">
              <a:buNone/>
              <a:defRPr sz="900"/>
            </a:lvl4pPr>
            <a:lvl5pPr marL="771525" indent="0">
              <a:buNone/>
              <a:defRPr sz="900"/>
            </a:lvl5pPr>
          </a:lstStyle>
          <a:p>
            <a:pPr lvl="0"/>
            <a:r>
              <a:rPr lang="en-US" dirty="0"/>
              <a:t>Describe Your Theme OR Leave empty</a:t>
            </a:r>
          </a:p>
        </p:txBody>
      </p:sp>
      <p:sp>
        <p:nvSpPr>
          <p:cNvPr id="105" name="Shot Number">
            <a:extLst>
              <a:ext uri="{FF2B5EF4-FFF2-40B4-BE49-F238E27FC236}">
                <a16:creationId xmlns:a16="http://schemas.microsoft.com/office/drawing/2014/main" id="{AA97551E-2CC7-48ED-9838-1C5ECAFE63D6}"/>
              </a:ext>
            </a:extLst>
          </p:cNvPr>
          <p:cNvSpPr>
            <a:spLocks noGrp="1"/>
          </p:cNvSpPr>
          <p:nvPr>
            <p:ph type="body" sz="quarter" idx="14" hasCustomPrompt="1"/>
          </p:nvPr>
        </p:nvSpPr>
        <p:spPr>
          <a:xfrm>
            <a:off x="978633" y="1372444"/>
            <a:ext cx="480000" cy="144000"/>
          </a:xfrm>
          <a:prstGeom prst="rect">
            <a:avLst/>
          </a:prstGeom>
        </p:spPr>
        <p:txBody>
          <a:bodyPr vert="horz" wrap="square" lIns="0" tIns="0" rIns="0" bIns="0" rtlCol="0" anchor="ctr" anchorCtr="0">
            <a:noAutofit/>
          </a:bodyPr>
          <a:lstStyle>
            <a:lvl1pPr marL="0" indent="0" algn="l">
              <a:buNone/>
              <a:defRPr lang="en-US" sz="900" b="1" dirty="0">
                <a:solidFill>
                  <a:srgbClr val="14345D"/>
                </a:solidFill>
                <a:latin typeface="+mj-lt"/>
                <a:ea typeface="Tahoma" panose="020B0604030504040204" pitchFamily="34" charset="0"/>
                <a:cs typeface="Tahoma" panose="020B0604030504040204" pitchFamily="34" charset="0"/>
              </a:defRPr>
            </a:lvl1pPr>
          </a:lstStyle>
          <a:p>
            <a:pPr marL="96441" marR="0" lvl="0" indent="-96441" fontAlgn="auto">
              <a:spcBef>
                <a:spcPct val="0"/>
              </a:spcBef>
              <a:spcAft>
                <a:spcPts val="0"/>
              </a:spcAft>
              <a:buClrTx/>
              <a:buSzTx/>
              <a:tabLst/>
            </a:pPr>
            <a:r>
              <a:rPr lang="en-US" dirty="0"/>
              <a:t>###</a:t>
            </a:r>
          </a:p>
        </p:txBody>
      </p:sp>
      <p:sp>
        <p:nvSpPr>
          <p:cNvPr id="93" name="Shot Image">
            <a:extLst>
              <a:ext uri="{FF2B5EF4-FFF2-40B4-BE49-F238E27FC236}">
                <a16:creationId xmlns:a16="http://schemas.microsoft.com/office/drawing/2014/main" id="{9629A576-0EA9-435C-B959-C7E58A21229F}"/>
              </a:ext>
            </a:extLst>
          </p:cNvPr>
          <p:cNvSpPr>
            <a:spLocks noGrp="1" noChangeAspect="1"/>
          </p:cNvSpPr>
          <p:nvPr>
            <p:ph type="pic" sz="quarter" idx="53" hasCustomPrompt="1"/>
          </p:nvPr>
        </p:nvSpPr>
        <p:spPr>
          <a:xfrm>
            <a:off x="535191" y="1551127"/>
            <a:ext cx="3180172" cy="1965442"/>
          </a:xfrm>
          <a:prstGeom prst="rect">
            <a:avLst/>
          </a:prstGeom>
          <a:solidFill>
            <a:srgbClr val="044ACD"/>
          </a:solidFill>
          <a:ln w="50800" cap="sq">
            <a:solidFill>
              <a:schemeClr val="bg1"/>
            </a:solidFill>
            <a:miter lim="800000"/>
          </a:ln>
          <a:effectLst>
            <a:outerShdw sx="101000" sy="101000" algn="ctr" rotWithShape="0">
              <a:schemeClr val="bg1">
                <a:lumMod val="95000"/>
              </a:schemeClr>
            </a:outerShdw>
          </a:effectLst>
        </p:spPr>
        <p:txBody>
          <a:bodyPr wrap="square" lIns="0" tIns="0" rIns="0" bIns="0" anchor="ctr" anchorCtr="0">
            <a:noAutofit/>
          </a:bodyPr>
          <a:lstStyle>
            <a:lvl1pPr marL="0" indent="0" algn="ctr">
              <a:buNone/>
              <a:defRPr sz="900" i="1"/>
            </a:lvl1pPr>
          </a:lstStyle>
          <a:p>
            <a:r>
              <a:rPr lang="en-US" dirty="0"/>
              <a:t>Insert Your Storyboard</a:t>
            </a:r>
            <a:br>
              <a:rPr lang="en-US" dirty="0"/>
            </a:br>
            <a:r>
              <a:rPr lang="en-US" dirty="0"/>
              <a:t>Image Here</a:t>
            </a:r>
          </a:p>
        </p:txBody>
      </p:sp>
      <p:sp>
        <p:nvSpPr>
          <p:cNvPr id="12" name="Action Text">
            <a:extLst>
              <a:ext uri="{FF2B5EF4-FFF2-40B4-BE49-F238E27FC236}">
                <a16:creationId xmlns:a16="http://schemas.microsoft.com/office/drawing/2014/main" id="{63FBAD1D-CE61-49F1-8989-1A742D35C312}"/>
              </a:ext>
            </a:extLst>
          </p:cNvPr>
          <p:cNvSpPr>
            <a:spLocks noGrp="1"/>
          </p:cNvSpPr>
          <p:nvPr>
            <p:ph type="body" sz="quarter" idx="37" hasCustomPrompt="1"/>
          </p:nvPr>
        </p:nvSpPr>
        <p:spPr>
          <a:xfrm>
            <a:off x="3884527" y="1721017"/>
            <a:ext cx="2160000" cy="751459"/>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Describe content Here</a:t>
            </a:r>
          </a:p>
        </p:txBody>
      </p:sp>
      <p:sp>
        <p:nvSpPr>
          <p:cNvPr id="65" name="Doaliogue Text">
            <a:extLst>
              <a:ext uri="{FF2B5EF4-FFF2-40B4-BE49-F238E27FC236}">
                <a16:creationId xmlns:a16="http://schemas.microsoft.com/office/drawing/2014/main" id="{848AB30C-3BD6-4566-AF87-C1A7EED7ED67}"/>
              </a:ext>
            </a:extLst>
          </p:cNvPr>
          <p:cNvSpPr>
            <a:spLocks noGrp="1"/>
          </p:cNvSpPr>
          <p:nvPr>
            <p:ph type="body" sz="quarter" idx="38" hasCustomPrompt="1"/>
          </p:nvPr>
        </p:nvSpPr>
        <p:spPr>
          <a:xfrm>
            <a:off x="3884528" y="2677539"/>
            <a:ext cx="2160000" cy="839030"/>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Insert your Dialogue Here</a:t>
            </a:r>
          </a:p>
        </p:txBody>
      </p:sp>
      <p:sp>
        <p:nvSpPr>
          <p:cNvPr id="233" name="Shot">
            <a:extLst>
              <a:ext uri="{FF2B5EF4-FFF2-40B4-BE49-F238E27FC236}">
                <a16:creationId xmlns:a16="http://schemas.microsoft.com/office/drawing/2014/main" id="{62CE7AC7-5730-49DC-880C-D44A1C56D0C7}"/>
              </a:ext>
            </a:extLst>
          </p:cNvPr>
          <p:cNvSpPr txBox="1"/>
          <p:nvPr userDrawn="1"/>
        </p:nvSpPr>
        <p:spPr>
          <a:xfrm>
            <a:off x="6164409" y="1360539"/>
            <a:ext cx="1086335" cy="156825"/>
          </a:xfrm>
          <a:prstGeom prst="round2SameRect">
            <a:avLst/>
          </a:prstGeom>
          <a:solidFill>
            <a:schemeClr val="bg1">
              <a:lumMod val="95000"/>
            </a:schemeClr>
          </a:solidFill>
        </p:spPr>
        <p:txBody>
          <a:bodyPr wrap="square" lIns="36000" tIns="0" rIns="0" bIns="0" rtlCol="0" anchor="ctr" anchorCtr="0">
            <a:noAutofit/>
          </a:bodyPr>
          <a:lstStyle>
            <a:defPPr>
              <a:defRPr lang="en-US"/>
            </a:defPPr>
            <a:lvl1pPr>
              <a:defRPr sz="900" b="0">
                <a:solidFill>
                  <a:schemeClr val="bg2">
                    <a:lumMod val="50000"/>
                  </a:schemeClr>
                </a:solidFill>
                <a:latin typeface="+mj-lt"/>
                <a:ea typeface="Tahoma" panose="020B0604030504040204" pitchFamily="34" charset="0"/>
                <a:cs typeface="Tahoma" panose="020B0604030504040204" pitchFamily="34" charset="0"/>
              </a:defRPr>
            </a:lvl1pPr>
          </a:lstStyle>
          <a:p>
            <a:pPr lvl="0"/>
            <a:r>
              <a:rPr lang="en-US" sz="900" dirty="0"/>
              <a:t>Slide:</a:t>
            </a:r>
          </a:p>
        </p:txBody>
      </p:sp>
      <p:sp>
        <p:nvSpPr>
          <p:cNvPr id="237" name="Shot Number">
            <a:extLst>
              <a:ext uri="{FF2B5EF4-FFF2-40B4-BE49-F238E27FC236}">
                <a16:creationId xmlns:a16="http://schemas.microsoft.com/office/drawing/2014/main" id="{D4334091-C3D2-4B2C-8DD7-C8CDD7E1F6DF}"/>
              </a:ext>
            </a:extLst>
          </p:cNvPr>
          <p:cNvSpPr>
            <a:spLocks noGrp="1"/>
          </p:cNvSpPr>
          <p:nvPr>
            <p:ph type="body" sz="quarter" idx="58" hasCustomPrompt="1"/>
          </p:nvPr>
        </p:nvSpPr>
        <p:spPr>
          <a:xfrm>
            <a:off x="6650345" y="1372444"/>
            <a:ext cx="480000" cy="144000"/>
          </a:xfrm>
          <a:prstGeom prst="rect">
            <a:avLst/>
          </a:prstGeom>
        </p:spPr>
        <p:txBody>
          <a:bodyPr vert="horz" wrap="square" lIns="0" tIns="0" rIns="0" bIns="0" rtlCol="0" anchor="ctr" anchorCtr="0">
            <a:noAutofit/>
          </a:bodyPr>
          <a:lstStyle>
            <a:lvl1pPr marL="0" indent="0" algn="l">
              <a:buNone/>
              <a:defRPr lang="en-US" sz="900" b="1" dirty="0">
                <a:solidFill>
                  <a:srgbClr val="14345D"/>
                </a:solidFill>
                <a:latin typeface="+mj-lt"/>
                <a:ea typeface="Tahoma" panose="020B0604030504040204" pitchFamily="34" charset="0"/>
                <a:cs typeface="Tahoma" panose="020B0604030504040204" pitchFamily="34" charset="0"/>
              </a:defRPr>
            </a:lvl1pPr>
          </a:lstStyle>
          <a:p>
            <a:pPr marL="96441" marR="0" lvl="0" indent="-96441" fontAlgn="auto">
              <a:spcBef>
                <a:spcPct val="0"/>
              </a:spcBef>
              <a:spcAft>
                <a:spcPts val="0"/>
              </a:spcAft>
              <a:buClrTx/>
              <a:buSzTx/>
              <a:tabLst/>
            </a:pPr>
            <a:r>
              <a:rPr lang="en-US" dirty="0"/>
              <a:t>###</a:t>
            </a:r>
          </a:p>
        </p:txBody>
      </p:sp>
      <p:sp>
        <p:nvSpPr>
          <p:cNvPr id="238" name="Shot Image">
            <a:extLst>
              <a:ext uri="{FF2B5EF4-FFF2-40B4-BE49-F238E27FC236}">
                <a16:creationId xmlns:a16="http://schemas.microsoft.com/office/drawing/2014/main" id="{678D7082-88F1-4A75-B3D9-E30DCF1F6B6E}"/>
              </a:ext>
            </a:extLst>
          </p:cNvPr>
          <p:cNvSpPr>
            <a:spLocks noGrp="1" noChangeAspect="1"/>
          </p:cNvSpPr>
          <p:nvPr>
            <p:ph type="pic" sz="quarter" idx="59" hasCustomPrompt="1"/>
          </p:nvPr>
        </p:nvSpPr>
        <p:spPr>
          <a:xfrm>
            <a:off x="6206903" y="1551127"/>
            <a:ext cx="3180172" cy="1965442"/>
          </a:xfrm>
          <a:prstGeom prst="rect">
            <a:avLst/>
          </a:prstGeom>
          <a:solidFill>
            <a:srgbClr val="044ACD"/>
          </a:solidFill>
          <a:ln w="50800" cap="sq">
            <a:solidFill>
              <a:schemeClr val="bg1"/>
            </a:solidFill>
            <a:miter lim="800000"/>
          </a:ln>
          <a:effectLst>
            <a:outerShdw sx="101000" sy="101000" algn="ctr" rotWithShape="0">
              <a:schemeClr val="bg1">
                <a:lumMod val="95000"/>
              </a:schemeClr>
            </a:outerShdw>
          </a:effectLst>
        </p:spPr>
        <p:txBody>
          <a:bodyPr wrap="square" lIns="0" tIns="0" rIns="0" bIns="0" anchor="ctr" anchorCtr="0">
            <a:noAutofit/>
          </a:bodyPr>
          <a:lstStyle>
            <a:lvl1pPr marL="0" indent="0" algn="ctr">
              <a:buNone/>
              <a:defRPr sz="900" i="1"/>
            </a:lvl1pPr>
          </a:lstStyle>
          <a:p>
            <a:r>
              <a:rPr lang="en-US" dirty="0"/>
              <a:t>Insert Your Storyboard</a:t>
            </a:r>
            <a:br>
              <a:rPr lang="en-US" dirty="0"/>
            </a:br>
            <a:r>
              <a:rPr lang="en-US" dirty="0"/>
              <a:t>Image Here</a:t>
            </a:r>
          </a:p>
        </p:txBody>
      </p:sp>
      <p:sp>
        <p:nvSpPr>
          <p:cNvPr id="242" name="Shot">
            <a:extLst>
              <a:ext uri="{FF2B5EF4-FFF2-40B4-BE49-F238E27FC236}">
                <a16:creationId xmlns:a16="http://schemas.microsoft.com/office/drawing/2014/main" id="{EC4D9E2E-E715-495C-A151-42AED7D12427}"/>
              </a:ext>
            </a:extLst>
          </p:cNvPr>
          <p:cNvSpPr txBox="1"/>
          <p:nvPr userDrawn="1"/>
        </p:nvSpPr>
        <p:spPr>
          <a:xfrm>
            <a:off x="492697" y="3684403"/>
            <a:ext cx="1086335" cy="156825"/>
          </a:xfrm>
          <a:prstGeom prst="round2SameRect">
            <a:avLst/>
          </a:prstGeom>
          <a:solidFill>
            <a:schemeClr val="bg1">
              <a:lumMod val="95000"/>
            </a:schemeClr>
          </a:solidFill>
        </p:spPr>
        <p:txBody>
          <a:bodyPr wrap="square" lIns="36000" tIns="0" rIns="0" bIns="0" rtlCol="0" anchor="ctr" anchorCtr="0">
            <a:noAutofit/>
          </a:bodyPr>
          <a:lstStyle>
            <a:defPPr>
              <a:defRPr lang="en-US"/>
            </a:defPPr>
            <a:lvl1pPr>
              <a:defRPr sz="900" b="0">
                <a:solidFill>
                  <a:schemeClr val="bg2">
                    <a:lumMod val="50000"/>
                  </a:schemeClr>
                </a:solidFill>
                <a:latin typeface="+mj-lt"/>
                <a:ea typeface="Tahoma" panose="020B0604030504040204" pitchFamily="34" charset="0"/>
                <a:cs typeface="Tahoma" panose="020B0604030504040204" pitchFamily="34" charset="0"/>
              </a:defRPr>
            </a:lvl1pPr>
          </a:lstStyle>
          <a:p>
            <a:pPr lvl="0"/>
            <a:r>
              <a:rPr lang="en-US" sz="900" dirty="0"/>
              <a:t>Slide:</a:t>
            </a:r>
          </a:p>
        </p:txBody>
      </p:sp>
      <p:sp>
        <p:nvSpPr>
          <p:cNvPr id="246" name="Shot Number">
            <a:extLst>
              <a:ext uri="{FF2B5EF4-FFF2-40B4-BE49-F238E27FC236}">
                <a16:creationId xmlns:a16="http://schemas.microsoft.com/office/drawing/2014/main" id="{CD5F0AEE-60C8-4539-8569-E304E7F904F6}"/>
              </a:ext>
            </a:extLst>
          </p:cNvPr>
          <p:cNvSpPr>
            <a:spLocks noGrp="1"/>
          </p:cNvSpPr>
          <p:nvPr>
            <p:ph type="body" sz="quarter" idx="63" hasCustomPrompt="1"/>
          </p:nvPr>
        </p:nvSpPr>
        <p:spPr>
          <a:xfrm>
            <a:off x="978633" y="3696309"/>
            <a:ext cx="480000" cy="144000"/>
          </a:xfrm>
          <a:prstGeom prst="rect">
            <a:avLst/>
          </a:prstGeom>
        </p:spPr>
        <p:txBody>
          <a:bodyPr vert="horz" wrap="square" lIns="0" tIns="0" rIns="0" bIns="0" rtlCol="0" anchor="ctr" anchorCtr="0">
            <a:noAutofit/>
          </a:bodyPr>
          <a:lstStyle>
            <a:lvl1pPr marL="0" indent="0" algn="l">
              <a:buNone/>
              <a:defRPr lang="en-US" sz="900" b="1" dirty="0">
                <a:solidFill>
                  <a:srgbClr val="14345D"/>
                </a:solidFill>
                <a:latin typeface="+mj-lt"/>
                <a:ea typeface="Tahoma" panose="020B0604030504040204" pitchFamily="34" charset="0"/>
                <a:cs typeface="Tahoma" panose="020B0604030504040204" pitchFamily="34" charset="0"/>
              </a:defRPr>
            </a:lvl1pPr>
          </a:lstStyle>
          <a:p>
            <a:pPr marL="96441" marR="0" lvl="0" indent="-96441" fontAlgn="auto">
              <a:spcBef>
                <a:spcPct val="0"/>
              </a:spcBef>
              <a:spcAft>
                <a:spcPts val="0"/>
              </a:spcAft>
              <a:buClrTx/>
              <a:buSzTx/>
              <a:tabLst/>
            </a:pPr>
            <a:r>
              <a:rPr lang="en-US" dirty="0"/>
              <a:t>###</a:t>
            </a:r>
          </a:p>
        </p:txBody>
      </p:sp>
      <p:sp>
        <p:nvSpPr>
          <p:cNvPr id="247" name="Shot Image">
            <a:extLst>
              <a:ext uri="{FF2B5EF4-FFF2-40B4-BE49-F238E27FC236}">
                <a16:creationId xmlns:a16="http://schemas.microsoft.com/office/drawing/2014/main" id="{22A832BA-7265-4045-ABDD-DB7B5E105106}"/>
              </a:ext>
            </a:extLst>
          </p:cNvPr>
          <p:cNvSpPr>
            <a:spLocks noGrp="1" noChangeAspect="1"/>
          </p:cNvSpPr>
          <p:nvPr>
            <p:ph type="pic" sz="quarter" idx="64" hasCustomPrompt="1"/>
          </p:nvPr>
        </p:nvSpPr>
        <p:spPr>
          <a:xfrm>
            <a:off x="535191" y="3874992"/>
            <a:ext cx="3180172" cy="1965442"/>
          </a:xfrm>
          <a:prstGeom prst="rect">
            <a:avLst/>
          </a:prstGeom>
          <a:solidFill>
            <a:srgbClr val="044ACD"/>
          </a:solidFill>
          <a:ln w="50800" cap="sq">
            <a:solidFill>
              <a:schemeClr val="bg1"/>
            </a:solidFill>
            <a:miter lim="800000"/>
          </a:ln>
          <a:effectLst>
            <a:outerShdw sx="101000" sy="101000" algn="ctr" rotWithShape="0">
              <a:schemeClr val="bg1">
                <a:lumMod val="95000"/>
              </a:schemeClr>
            </a:outerShdw>
          </a:effectLst>
        </p:spPr>
        <p:txBody>
          <a:bodyPr wrap="square" lIns="0" tIns="0" rIns="0" bIns="0" anchor="ctr" anchorCtr="0">
            <a:noAutofit/>
          </a:bodyPr>
          <a:lstStyle>
            <a:lvl1pPr marL="0" indent="0" algn="ctr">
              <a:buNone/>
              <a:defRPr sz="900" i="1"/>
            </a:lvl1pPr>
          </a:lstStyle>
          <a:p>
            <a:r>
              <a:rPr lang="en-US" dirty="0"/>
              <a:t>Insert Your Storyboard</a:t>
            </a:r>
            <a:br>
              <a:rPr lang="en-US" dirty="0"/>
            </a:br>
            <a:r>
              <a:rPr lang="en-US" dirty="0"/>
              <a:t>Image Here</a:t>
            </a:r>
          </a:p>
        </p:txBody>
      </p:sp>
      <p:sp>
        <p:nvSpPr>
          <p:cNvPr id="251" name="Shot">
            <a:extLst>
              <a:ext uri="{FF2B5EF4-FFF2-40B4-BE49-F238E27FC236}">
                <a16:creationId xmlns:a16="http://schemas.microsoft.com/office/drawing/2014/main" id="{AC868469-2B6A-4A02-AF9F-37A2E2EC445E}"/>
              </a:ext>
            </a:extLst>
          </p:cNvPr>
          <p:cNvSpPr txBox="1"/>
          <p:nvPr userDrawn="1"/>
        </p:nvSpPr>
        <p:spPr>
          <a:xfrm>
            <a:off x="6164409" y="3684403"/>
            <a:ext cx="1086335" cy="156825"/>
          </a:xfrm>
          <a:prstGeom prst="round2SameRect">
            <a:avLst/>
          </a:prstGeom>
          <a:solidFill>
            <a:schemeClr val="bg1">
              <a:lumMod val="95000"/>
            </a:schemeClr>
          </a:solidFill>
        </p:spPr>
        <p:txBody>
          <a:bodyPr wrap="square" lIns="36000" tIns="0" rIns="0" bIns="0" rtlCol="0" anchor="ctr" anchorCtr="0">
            <a:noAutofit/>
          </a:bodyPr>
          <a:lstStyle>
            <a:defPPr>
              <a:defRPr lang="en-US"/>
            </a:defPPr>
            <a:lvl1pPr>
              <a:defRPr sz="900" b="0">
                <a:solidFill>
                  <a:schemeClr val="bg2">
                    <a:lumMod val="50000"/>
                  </a:schemeClr>
                </a:solidFill>
                <a:latin typeface="+mj-lt"/>
                <a:ea typeface="Tahoma" panose="020B0604030504040204" pitchFamily="34" charset="0"/>
                <a:cs typeface="Tahoma" panose="020B0604030504040204" pitchFamily="34" charset="0"/>
              </a:defRPr>
            </a:lvl1pPr>
          </a:lstStyle>
          <a:p>
            <a:pPr lvl="0"/>
            <a:r>
              <a:rPr lang="en-US" sz="900" dirty="0"/>
              <a:t>Slide:</a:t>
            </a:r>
          </a:p>
        </p:txBody>
      </p:sp>
      <p:sp>
        <p:nvSpPr>
          <p:cNvPr id="255" name="Shot Number">
            <a:extLst>
              <a:ext uri="{FF2B5EF4-FFF2-40B4-BE49-F238E27FC236}">
                <a16:creationId xmlns:a16="http://schemas.microsoft.com/office/drawing/2014/main" id="{68CF664F-EC43-43D4-AD61-1E5B6DE72BE0}"/>
              </a:ext>
            </a:extLst>
          </p:cNvPr>
          <p:cNvSpPr>
            <a:spLocks noGrp="1"/>
          </p:cNvSpPr>
          <p:nvPr>
            <p:ph type="body" sz="quarter" idx="68" hasCustomPrompt="1"/>
          </p:nvPr>
        </p:nvSpPr>
        <p:spPr>
          <a:xfrm>
            <a:off x="6650345" y="3696309"/>
            <a:ext cx="480000" cy="144000"/>
          </a:xfrm>
          <a:prstGeom prst="rect">
            <a:avLst/>
          </a:prstGeom>
        </p:spPr>
        <p:txBody>
          <a:bodyPr vert="horz" wrap="square" lIns="0" tIns="0" rIns="0" bIns="0" rtlCol="0" anchor="ctr" anchorCtr="0">
            <a:noAutofit/>
          </a:bodyPr>
          <a:lstStyle>
            <a:lvl1pPr marL="0" indent="0" algn="l">
              <a:buNone/>
              <a:defRPr lang="en-US" sz="900" b="1" dirty="0">
                <a:solidFill>
                  <a:srgbClr val="14345D"/>
                </a:solidFill>
                <a:latin typeface="+mj-lt"/>
                <a:ea typeface="Tahoma" panose="020B0604030504040204" pitchFamily="34" charset="0"/>
                <a:cs typeface="Tahoma" panose="020B0604030504040204" pitchFamily="34" charset="0"/>
              </a:defRPr>
            </a:lvl1pPr>
          </a:lstStyle>
          <a:p>
            <a:pPr marL="96441" marR="0" lvl="0" indent="-96441" fontAlgn="auto">
              <a:spcBef>
                <a:spcPct val="0"/>
              </a:spcBef>
              <a:spcAft>
                <a:spcPts val="0"/>
              </a:spcAft>
              <a:buClrTx/>
              <a:buSzTx/>
              <a:tabLst/>
            </a:pPr>
            <a:r>
              <a:rPr lang="en-US" dirty="0"/>
              <a:t>###</a:t>
            </a:r>
          </a:p>
        </p:txBody>
      </p:sp>
      <p:sp>
        <p:nvSpPr>
          <p:cNvPr id="256" name="Shot Image">
            <a:extLst>
              <a:ext uri="{FF2B5EF4-FFF2-40B4-BE49-F238E27FC236}">
                <a16:creationId xmlns:a16="http://schemas.microsoft.com/office/drawing/2014/main" id="{DA49E8B6-5614-4088-A605-2479D09A2D7C}"/>
              </a:ext>
            </a:extLst>
          </p:cNvPr>
          <p:cNvSpPr>
            <a:spLocks noGrp="1" noChangeAspect="1"/>
          </p:cNvSpPr>
          <p:nvPr>
            <p:ph type="pic" sz="quarter" idx="69" hasCustomPrompt="1"/>
          </p:nvPr>
        </p:nvSpPr>
        <p:spPr>
          <a:xfrm>
            <a:off x="6206903" y="3874992"/>
            <a:ext cx="3180172" cy="1965442"/>
          </a:xfrm>
          <a:prstGeom prst="rect">
            <a:avLst/>
          </a:prstGeom>
          <a:solidFill>
            <a:srgbClr val="044ACD"/>
          </a:solidFill>
          <a:ln w="50800" cap="sq">
            <a:solidFill>
              <a:schemeClr val="bg1"/>
            </a:solidFill>
            <a:miter lim="800000"/>
          </a:ln>
          <a:effectLst>
            <a:outerShdw sx="101000" sy="101000" algn="ctr" rotWithShape="0">
              <a:schemeClr val="bg1">
                <a:lumMod val="95000"/>
              </a:schemeClr>
            </a:outerShdw>
          </a:effectLst>
        </p:spPr>
        <p:txBody>
          <a:bodyPr wrap="square" lIns="0" tIns="0" rIns="0" bIns="0" anchor="ctr" anchorCtr="0">
            <a:noAutofit/>
          </a:bodyPr>
          <a:lstStyle>
            <a:lvl1pPr marL="0" indent="0" algn="ctr">
              <a:buNone/>
              <a:defRPr sz="900" i="1"/>
            </a:lvl1pPr>
          </a:lstStyle>
          <a:p>
            <a:r>
              <a:rPr lang="en-US" dirty="0"/>
              <a:t>Insert Your Storyboard</a:t>
            </a:r>
            <a:br>
              <a:rPr lang="en-US" dirty="0"/>
            </a:br>
            <a:r>
              <a:rPr lang="en-US" dirty="0"/>
              <a:t>Image Here</a:t>
            </a:r>
          </a:p>
        </p:txBody>
      </p:sp>
      <p:sp>
        <p:nvSpPr>
          <p:cNvPr id="13" name="Slide Number Placeholder 12">
            <a:extLst>
              <a:ext uri="{FF2B5EF4-FFF2-40B4-BE49-F238E27FC236}">
                <a16:creationId xmlns:a16="http://schemas.microsoft.com/office/drawing/2014/main" id="{5A93A671-149E-4AB3-9D39-F2D8628390E2}"/>
              </a:ext>
            </a:extLst>
          </p:cNvPr>
          <p:cNvSpPr>
            <a:spLocks noGrp="1"/>
          </p:cNvSpPr>
          <p:nvPr>
            <p:ph type="sldNum" sz="quarter" idx="56"/>
          </p:nvPr>
        </p:nvSpPr>
        <p:spPr>
          <a:xfrm>
            <a:off x="9237373" y="6511409"/>
            <a:ext cx="2743200" cy="228604"/>
          </a:xfrm>
          <a:prstGeom prst="rect">
            <a:avLst/>
          </a:prstGeom>
        </p:spPr>
        <p:txBody>
          <a:bodyPr/>
          <a:lstStyle>
            <a:lvl1pPr algn="r">
              <a:defRPr sz="1200"/>
            </a:lvl1pPr>
          </a:lstStyle>
          <a:p>
            <a:r>
              <a:rPr lang="en-US"/>
              <a:t>Page </a:t>
            </a:r>
            <a:fld id="{BCD5153B-A88B-49C0-9DC6-81302951326B}" type="slidenum">
              <a:rPr lang="en-US" smtClean="0"/>
              <a:pPr/>
              <a:t>‹#›</a:t>
            </a:fld>
            <a:endParaRPr lang="en-US" dirty="0"/>
          </a:p>
        </p:txBody>
      </p:sp>
      <p:sp>
        <p:nvSpPr>
          <p:cNvPr id="45" name="Action">
            <a:extLst>
              <a:ext uri="{FF2B5EF4-FFF2-40B4-BE49-F238E27FC236}">
                <a16:creationId xmlns:a16="http://schemas.microsoft.com/office/drawing/2014/main" id="{FE99C449-0851-492B-80E3-951B87A54817}"/>
              </a:ext>
            </a:extLst>
          </p:cNvPr>
          <p:cNvSpPr txBox="1"/>
          <p:nvPr userDrawn="1"/>
        </p:nvSpPr>
        <p:spPr>
          <a:xfrm>
            <a:off x="9549449" y="1551128"/>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Content</a:t>
            </a:r>
          </a:p>
        </p:txBody>
      </p:sp>
      <p:sp>
        <p:nvSpPr>
          <p:cNvPr id="46" name="Dialogue">
            <a:extLst>
              <a:ext uri="{FF2B5EF4-FFF2-40B4-BE49-F238E27FC236}">
                <a16:creationId xmlns:a16="http://schemas.microsoft.com/office/drawing/2014/main" id="{C27F72C2-FA91-496A-9056-686B3052B31D}"/>
              </a:ext>
            </a:extLst>
          </p:cNvPr>
          <p:cNvSpPr txBox="1"/>
          <p:nvPr userDrawn="1"/>
        </p:nvSpPr>
        <p:spPr>
          <a:xfrm>
            <a:off x="9549449" y="2507650"/>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Dialogue</a:t>
            </a:r>
          </a:p>
        </p:txBody>
      </p:sp>
      <p:sp>
        <p:nvSpPr>
          <p:cNvPr id="47" name="Action Text">
            <a:extLst>
              <a:ext uri="{FF2B5EF4-FFF2-40B4-BE49-F238E27FC236}">
                <a16:creationId xmlns:a16="http://schemas.microsoft.com/office/drawing/2014/main" id="{0A600BFD-61AE-4719-9B2B-B6AC38D2776D}"/>
              </a:ext>
            </a:extLst>
          </p:cNvPr>
          <p:cNvSpPr>
            <a:spLocks noGrp="1"/>
          </p:cNvSpPr>
          <p:nvPr>
            <p:ph type="body" sz="quarter" idx="73" hasCustomPrompt="1"/>
          </p:nvPr>
        </p:nvSpPr>
        <p:spPr>
          <a:xfrm>
            <a:off x="9549448" y="1721017"/>
            <a:ext cx="2160000" cy="751459"/>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Describe content Here</a:t>
            </a:r>
          </a:p>
        </p:txBody>
      </p:sp>
      <p:sp>
        <p:nvSpPr>
          <p:cNvPr id="49" name="Doaliogue Text">
            <a:extLst>
              <a:ext uri="{FF2B5EF4-FFF2-40B4-BE49-F238E27FC236}">
                <a16:creationId xmlns:a16="http://schemas.microsoft.com/office/drawing/2014/main" id="{9025CD3F-361F-4E32-8060-64101A59AD80}"/>
              </a:ext>
            </a:extLst>
          </p:cNvPr>
          <p:cNvSpPr>
            <a:spLocks noGrp="1"/>
          </p:cNvSpPr>
          <p:nvPr>
            <p:ph type="body" sz="quarter" idx="74" hasCustomPrompt="1"/>
          </p:nvPr>
        </p:nvSpPr>
        <p:spPr>
          <a:xfrm>
            <a:off x="9549449" y="2677539"/>
            <a:ext cx="2160000" cy="839030"/>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Insert your Dialogue Here</a:t>
            </a:r>
          </a:p>
        </p:txBody>
      </p:sp>
      <p:sp>
        <p:nvSpPr>
          <p:cNvPr id="50" name="Action">
            <a:extLst>
              <a:ext uri="{FF2B5EF4-FFF2-40B4-BE49-F238E27FC236}">
                <a16:creationId xmlns:a16="http://schemas.microsoft.com/office/drawing/2014/main" id="{9F8818EA-4530-4118-A8B9-0F0E8D3D20BE}"/>
              </a:ext>
            </a:extLst>
          </p:cNvPr>
          <p:cNvSpPr txBox="1"/>
          <p:nvPr userDrawn="1"/>
        </p:nvSpPr>
        <p:spPr>
          <a:xfrm>
            <a:off x="9549449" y="3840309"/>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Content</a:t>
            </a:r>
          </a:p>
        </p:txBody>
      </p:sp>
      <p:sp>
        <p:nvSpPr>
          <p:cNvPr id="51" name="Dialogue">
            <a:extLst>
              <a:ext uri="{FF2B5EF4-FFF2-40B4-BE49-F238E27FC236}">
                <a16:creationId xmlns:a16="http://schemas.microsoft.com/office/drawing/2014/main" id="{B021D7C7-BFDF-4E51-93EF-1BA7C41B2ECC}"/>
              </a:ext>
            </a:extLst>
          </p:cNvPr>
          <p:cNvSpPr txBox="1"/>
          <p:nvPr userDrawn="1"/>
        </p:nvSpPr>
        <p:spPr>
          <a:xfrm>
            <a:off x="9549449" y="4796831"/>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Dialogue</a:t>
            </a:r>
          </a:p>
        </p:txBody>
      </p:sp>
      <p:sp>
        <p:nvSpPr>
          <p:cNvPr id="52" name="Action Text">
            <a:extLst>
              <a:ext uri="{FF2B5EF4-FFF2-40B4-BE49-F238E27FC236}">
                <a16:creationId xmlns:a16="http://schemas.microsoft.com/office/drawing/2014/main" id="{35AF32B5-B32C-4488-B2BC-5578B1EC8B5C}"/>
              </a:ext>
            </a:extLst>
          </p:cNvPr>
          <p:cNvSpPr>
            <a:spLocks noGrp="1"/>
          </p:cNvSpPr>
          <p:nvPr>
            <p:ph type="body" sz="quarter" idx="75" hasCustomPrompt="1"/>
          </p:nvPr>
        </p:nvSpPr>
        <p:spPr>
          <a:xfrm>
            <a:off x="9549448" y="4010198"/>
            <a:ext cx="2160000" cy="751459"/>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Describe content Here</a:t>
            </a:r>
          </a:p>
        </p:txBody>
      </p:sp>
      <p:sp>
        <p:nvSpPr>
          <p:cNvPr id="53" name="Doaliogue Text">
            <a:extLst>
              <a:ext uri="{FF2B5EF4-FFF2-40B4-BE49-F238E27FC236}">
                <a16:creationId xmlns:a16="http://schemas.microsoft.com/office/drawing/2014/main" id="{0E529790-2260-400C-A2DF-CC29365936AE}"/>
              </a:ext>
            </a:extLst>
          </p:cNvPr>
          <p:cNvSpPr>
            <a:spLocks noGrp="1"/>
          </p:cNvSpPr>
          <p:nvPr>
            <p:ph type="body" sz="quarter" idx="76" hasCustomPrompt="1"/>
          </p:nvPr>
        </p:nvSpPr>
        <p:spPr>
          <a:xfrm>
            <a:off x="9549449" y="4966720"/>
            <a:ext cx="2160000" cy="839030"/>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Insert your Dialogue Here</a:t>
            </a:r>
          </a:p>
        </p:txBody>
      </p:sp>
      <p:sp>
        <p:nvSpPr>
          <p:cNvPr id="54" name="Action">
            <a:extLst>
              <a:ext uri="{FF2B5EF4-FFF2-40B4-BE49-F238E27FC236}">
                <a16:creationId xmlns:a16="http://schemas.microsoft.com/office/drawing/2014/main" id="{22A54A26-E37F-4CB1-873A-18A4C26FBDD0}"/>
              </a:ext>
            </a:extLst>
          </p:cNvPr>
          <p:cNvSpPr txBox="1"/>
          <p:nvPr userDrawn="1"/>
        </p:nvSpPr>
        <p:spPr>
          <a:xfrm>
            <a:off x="3886800" y="3840309"/>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Content</a:t>
            </a:r>
          </a:p>
        </p:txBody>
      </p:sp>
      <p:sp>
        <p:nvSpPr>
          <p:cNvPr id="55" name="Dialogue">
            <a:extLst>
              <a:ext uri="{FF2B5EF4-FFF2-40B4-BE49-F238E27FC236}">
                <a16:creationId xmlns:a16="http://schemas.microsoft.com/office/drawing/2014/main" id="{272E7462-E3D3-47FB-AFDA-6CB0E071B71F}"/>
              </a:ext>
            </a:extLst>
          </p:cNvPr>
          <p:cNvSpPr txBox="1"/>
          <p:nvPr userDrawn="1"/>
        </p:nvSpPr>
        <p:spPr>
          <a:xfrm>
            <a:off x="3886800" y="4796831"/>
            <a:ext cx="2160000" cy="144000"/>
          </a:xfrm>
          <a:prstGeom prst="rect">
            <a:avLst/>
          </a:prstGeom>
          <a:noFill/>
        </p:spPr>
        <p:txBody>
          <a:bodyPr wrap="square" lIns="0" tIns="0" rIns="0" bIns="0" rtlCol="0" anchor="t">
            <a:noAutofit/>
          </a:bodyPr>
          <a:lstStyle/>
          <a:p>
            <a:pPr algn="l"/>
            <a:r>
              <a:rPr lang="en-US" sz="1000" b="1" kern="1200" dirty="0">
                <a:solidFill>
                  <a:srgbClr val="044ACD"/>
                </a:solidFill>
                <a:latin typeface="+mn-lt"/>
                <a:ea typeface="+mn-ea"/>
                <a:cs typeface="+mn-cs"/>
              </a:rPr>
              <a:t>Dialogue</a:t>
            </a:r>
          </a:p>
        </p:txBody>
      </p:sp>
      <p:sp>
        <p:nvSpPr>
          <p:cNvPr id="56" name="Action Text">
            <a:extLst>
              <a:ext uri="{FF2B5EF4-FFF2-40B4-BE49-F238E27FC236}">
                <a16:creationId xmlns:a16="http://schemas.microsoft.com/office/drawing/2014/main" id="{97FAA644-AFF8-40FF-8967-4084D15BE1CF}"/>
              </a:ext>
            </a:extLst>
          </p:cNvPr>
          <p:cNvSpPr>
            <a:spLocks noGrp="1"/>
          </p:cNvSpPr>
          <p:nvPr>
            <p:ph type="body" sz="quarter" idx="77" hasCustomPrompt="1"/>
          </p:nvPr>
        </p:nvSpPr>
        <p:spPr>
          <a:xfrm>
            <a:off x="3886799" y="4010198"/>
            <a:ext cx="2160000" cy="751459"/>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Describe content Here</a:t>
            </a:r>
          </a:p>
        </p:txBody>
      </p:sp>
      <p:sp>
        <p:nvSpPr>
          <p:cNvPr id="57" name="Doaliogue Text">
            <a:extLst>
              <a:ext uri="{FF2B5EF4-FFF2-40B4-BE49-F238E27FC236}">
                <a16:creationId xmlns:a16="http://schemas.microsoft.com/office/drawing/2014/main" id="{35E3E403-D7A9-454A-942E-F47E4F7604BB}"/>
              </a:ext>
            </a:extLst>
          </p:cNvPr>
          <p:cNvSpPr>
            <a:spLocks noGrp="1"/>
          </p:cNvSpPr>
          <p:nvPr>
            <p:ph type="body" sz="quarter" idx="78" hasCustomPrompt="1"/>
          </p:nvPr>
        </p:nvSpPr>
        <p:spPr>
          <a:xfrm>
            <a:off x="3886800" y="4966720"/>
            <a:ext cx="2160000" cy="839030"/>
          </a:xfrm>
          <a:prstGeom prst="rect">
            <a:avLst/>
          </a:prstGeom>
        </p:spPr>
        <p:txBody>
          <a:bodyPr wrap="square" lIns="0" tIns="0" rIns="0" bIns="0" anchor="t">
            <a:noAutofit/>
          </a:bodyPr>
          <a:lstStyle>
            <a:lvl1pPr marL="0" indent="0" algn="l">
              <a:lnSpc>
                <a:spcPct val="100000"/>
              </a:lnSpc>
              <a:spcBef>
                <a:spcPts val="800"/>
              </a:spcBef>
              <a:buNone/>
              <a:defRPr sz="900" i="1">
                <a:solidFill>
                  <a:schemeClr val="bg2">
                    <a:lumMod val="50000"/>
                  </a:schemeClr>
                </a:solidFill>
              </a:defRPr>
            </a:lvl1pPr>
            <a:lvl2pPr marL="192881" indent="0">
              <a:buNone/>
              <a:defRPr sz="1200" i="1"/>
            </a:lvl2pPr>
            <a:lvl3pPr marL="385763" indent="0">
              <a:buNone/>
              <a:defRPr sz="1200" i="1"/>
            </a:lvl3pPr>
            <a:lvl4pPr marL="578644" indent="0">
              <a:buNone/>
              <a:defRPr sz="1200" i="1"/>
            </a:lvl4pPr>
            <a:lvl5pPr marL="771525" indent="0">
              <a:buNone/>
              <a:defRPr sz="1200" i="1"/>
            </a:lvl5pPr>
          </a:lstStyle>
          <a:p>
            <a:pPr lvl="0"/>
            <a:r>
              <a:rPr lang="en-US" dirty="0"/>
              <a:t>Insert your Dialogue Here</a:t>
            </a:r>
          </a:p>
        </p:txBody>
      </p:sp>
      <p:pic>
        <p:nvPicPr>
          <p:cNvPr id="2050" name="Picture 2">
            <a:extLst>
              <a:ext uri="{FF2B5EF4-FFF2-40B4-BE49-F238E27FC236}">
                <a16:creationId xmlns:a16="http://schemas.microsoft.com/office/drawing/2014/main" id="{EFA7019B-F230-4C22-A2C6-99694F7744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0000" y="205806"/>
            <a:ext cx="942975" cy="209550"/>
          </a:xfrm>
          <a:prstGeom prst="rect">
            <a:avLst/>
          </a:prstGeom>
          <a:noFill/>
          <a:extLst>
            <a:ext uri="{909E8E84-426E-40DD-AFC4-6F175D3DCCD1}">
              <a14:hiddenFill xmlns:a14="http://schemas.microsoft.com/office/drawing/2010/main">
                <a:solidFill>
                  <a:srgbClr val="FFFFFF"/>
                </a:solidFill>
              </a14:hiddenFill>
            </a:ext>
          </a:extLst>
        </p:spPr>
      </p:pic>
      <p:sp>
        <p:nvSpPr>
          <p:cNvPr id="58" name="Scene Description">
            <a:extLst>
              <a:ext uri="{FF2B5EF4-FFF2-40B4-BE49-F238E27FC236}">
                <a16:creationId xmlns:a16="http://schemas.microsoft.com/office/drawing/2014/main" id="{F0DBAD90-EFDD-4A3F-86AF-CBA61940585D}"/>
              </a:ext>
            </a:extLst>
          </p:cNvPr>
          <p:cNvSpPr>
            <a:spLocks noGrp="1"/>
          </p:cNvSpPr>
          <p:nvPr>
            <p:ph type="body" sz="quarter" idx="79" hasCustomPrompt="1"/>
          </p:nvPr>
        </p:nvSpPr>
        <p:spPr>
          <a:xfrm>
            <a:off x="908664" y="588800"/>
            <a:ext cx="2244111" cy="142875"/>
          </a:xfrm>
          <a:prstGeom prst="rect">
            <a:avLst/>
          </a:prstGeom>
        </p:spPr>
        <p:txBody>
          <a:bodyPr anchor="ctr">
            <a:noAutofit/>
          </a:bodyPr>
          <a:lstStyle>
            <a:lvl1pPr marL="0" indent="0">
              <a:buNone/>
              <a:defRPr sz="900" i="1"/>
            </a:lvl1pPr>
            <a:lvl2pPr marL="192881" indent="0">
              <a:buNone/>
              <a:defRPr sz="900"/>
            </a:lvl2pPr>
            <a:lvl3pPr marL="385763" indent="0">
              <a:buNone/>
              <a:defRPr sz="900"/>
            </a:lvl3pPr>
            <a:lvl4pPr marL="578644" indent="0">
              <a:buNone/>
              <a:defRPr sz="900"/>
            </a:lvl4pPr>
            <a:lvl5pPr marL="771525" indent="0">
              <a:buNone/>
              <a:defRPr sz="900"/>
            </a:lvl5pPr>
          </a:lstStyle>
          <a:p>
            <a:pPr lvl="0"/>
            <a:r>
              <a:rPr lang="en-US" dirty="0"/>
              <a:t>Write the title</a:t>
            </a:r>
          </a:p>
        </p:txBody>
      </p:sp>
    </p:spTree>
    <p:extLst>
      <p:ext uri="{BB962C8B-B14F-4D97-AF65-F5344CB8AC3E}">
        <p14:creationId xmlns:p14="http://schemas.microsoft.com/office/powerpoint/2010/main" val="144578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E5296-C6A8-25A3-38BC-15B7C41860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65E2CE-EB31-474D-A8AB-D1390E38E5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C952E5-8598-B6D3-DA19-2D62081D3A4F}"/>
              </a:ext>
            </a:extLst>
          </p:cNvPr>
          <p:cNvSpPr>
            <a:spLocks noGrp="1"/>
          </p:cNvSpPr>
          <p:nvPr>
            <p:ph type="dt" sz="half" idx="10"/>
          </p:nvPr>
        </p:nvSpPr>
        <p:spPr/>
        <p:txBody>
          <a:bodyPr/>
          <a:lstStyle/>
          <a:p>
            <a:fld id="{805DB0C1-0F88-41E0-85CC-879902CBB664}" type="datetimeFigureOut">
              <a:rPr lang="en-US" smtClean="0"/>
              <a:t>3/8/2026</a:t>
            </a:fld>
            <a:endParaRPr lang="en-US"/>
          </a:p>
        </p:txBody>
      </p:sp>
      <p:sp>
        <p:nvSpPr>
          <p:cNvPr id="5" name="Footer Placeholder 4">
            <a:extLst>
              <a:ext uri="{FF2B5EF4-FFF2-40B4-BE49-F238E27FC236}">
                <a16:creationId xmlns:a16="http://schemas.microsoft.com/office/drawing/2014/main" id="{C8CB4F3E-A08E-7646-7CE8-9713148EE2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82C5D-C068-2363-1D70-F11870C3FA97}"/>
              </a:ext>
            </a:extLst>
          </p:cNvPr>
          <p:cNvSpPr>
            <a:spLocks noGrp="1"/>
          </p:cNvSpPr>
          <p:nvPr>
            <p:ph type="sldNum" sz="quarter" idx="12"/>
          </p:nvPr>
        </p:nvSpPr>
        <p:spPr/>
        <p:txBody>
          <a:bodyPr/>
          <a:lstStyle/>
          <a:p>
            <a:fld id="{891A9573-A828-4AD3-AC9B-836B4AEE0AE1}" type="slidenum">
              <a:rPr lang="en-US" smtClean="0"/>
              <a:t>‹#›</a:t>
            </a:fld>
            <a:endParaRPr lang="en-US"/>
          </a:p>
        </p:txBody>
      </p:sp>
    </p:spTree>
    <p:extLst>
      <p:ext uri="{BB962C8B-B14F-4D97-AF65-F5344CB8AC3E}">
        <p14:creationId xmlns:p14="http://schemas.microsoft.com/office/powerpoint/2010/main" val="20861613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1727981"/>
      </p:ext>
    </p:extLst>
  </p:cSld>
  <p:clrMap bg1="lt1" tx1="dk1" bg2="lt2" tx2="dk2" accent1="accent1" accent2="accent2" accent3="accent3" accent4="accent4" accent5="accent5" accent6="accent6" hlink="hlink" folHlink="folHlink"/>
  <p:sldLayoutIdLst>
    <p:sldLayoutId id="2147483650" r:id="rId1"/>
    <p:sldLayoutId id="2147483651" r:id="rId2"/>
  </p:sldLayoutIdLst>
  <p:hf hdr="0" ftr="0" dt="0"/>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9pPr>
    </p:bodyStyle>
    <p:otherStyle>
      <a:defPPr>
        <a:defRPr lang="en-US"/>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FBECB-D14D-CAA6-C336-AF4E31E5D2F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59F87CF1-E3C4-36BC-85A6-493829F96104}"/>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15" name="TextBox 14">
            <a:extLst>
              <a:ext uri="{FF2B5EF4-FFF2-40B4-BE49-F238E27FC236}">
                <a16:creationId xmlns:a16="http://schemas.microsoft.com/office/drawing/2014/main" id="{71DB7186-9289-AE7F-22DC-EDA3B8382BF0}"/>
              </a:ext>
            </a:extLst>
          </p:cNvPr>
          <p:cNvSpPr txBox="1"/>
          <p:nvPr/>
        </p:nvSpPr>
        <p:spPr>
          <a:xfrm>
            <a:off x="553720" y="788662"/>
            <a:ext cx="6096000" cy="276999"/>
          </a:xfrm>
          <a:prstGeom prst="rect">
            <a:avLst/>
          </a:prstGeom>
          <a:noFill/>
        </p:spPr>
        <p:txBody>
          <a:bodyPr wrap="square">
            <a:spAutoFit/>
          </a:bodyPr>
          <a:lstStyle/>
          <a:p>
            <a:r>
              <a:rPr lang="en-US" sz="1200" dirty="0">
                <a:effectLst/>
                <a:latin typeface="Calibri" panose="020F0502020204030204" pitchFamily="34" charset="0"/>
                <a:ea typeface="Calibri" panose="020F0502020204030204" pitchFamily="34" charset="0"/>
                <a:cs typeface="Calibri" panose="020F0502020204030204" pitchFamily="34" charset="0"/>
              </a:rPr>
              <a:t>Storyboard • VR Learning Simulation • 10 Frames</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389085B-1B1E-F183-7679-95B3376E6EA6}"/>
              </a:ext>
            </a:extLst>
          </p:cNvPr>
          <p:cNvSpPr txBox="1"/>
          <p:nvPr/>
        </p:nvSpPr>
        <p:spPr>
          <a:xfrm>
            <a:off x="1246247" y="1417494"/>
            <a:ext cx="3600073" cy="276999"/>
          </a:xfrm>
          <a:prstGeom prst="rect">
            <a:avLst/>
          </a:prstGeom>
          <a:noFill/>
        </p:spPr>
        <p:txBody>
          <a:bodyPr wrap="square">
            <a:spAutoFit/>
          </a:bodyPr>
          <a:lstStyle/>
          <a:p>
            <a:r>
              <a:rPr lang="en-US" sz="1150" b="0" i="0" dirty="0">
                <a:effectLst/>
                <a:latin typeface="Candara (Body)"/>
              </a:rPr>
              <a:t>Introduction to the Instructional Design Decision Lab</a:t>
            </a:r>
            <a:endParaRPr lang="en-US" sz="1150" dirty="0">
              <a:latin typeface="Candara (Body)"/>
            </a:endParaRPr>
          </a:p>
        </p:txBody>
      </p:sp>
      <p:sp>
        <p:nvSpPr>
          <p:cNvPr id="4" name="TextBox 3">
            <a:extLst>
              <a:ext uri="{FF2B5EF4-FFF2-40B4-BE49-F238E27FC236}">
                <a16:creationId xmlns:a16="http://schemas.microsoft.com/office/drawing/2014/main" id="{F7D6194D-9373-4A1E-2886-DBFD009109D2}"/>
              </a:ext>
            </a:extLst>
          </p:cNvPr>
          <p:cNvSpPr txBox="1"/>
          <p:nvPr/>
        </p:nvSpPr>
        <p:spPr>
          <a:xfrm>
            <a:off x="6723888" y="1425103"/>
            <a:ext cx="4882895" cy="461665"/>
          </a:xfrm>
          <a:prstGeom prst="rect">
            <a:avLst/>
          </a:prstGeom>
          <a:noFill/>
        </p:spPr>
        <p:txBody>
          <a:bodyPr wrap="square">
            <a:spAutoFit/>
          </a:bodyPr>
          <a:lstStyle/>
          <a:p>
            <a:r>
              <a:rPr lang="en-US" sz="1150" b="0" i="0" dirty="0">
                <a:effectLst/>
                <a:latin typeface="Candara (Body)"/>
              </a:rPr>
              <a:t>Learners enter a virtual consulting environment and assume the role of an instructional designer solving training challenges.</a:t>
            </a:r>
            <a:endParaRPr lang="en-US" sz="1150" dirty="0">
              <a:latin typeface="Candara (Body)"/>
            </a:endParaRPr>
          </a:p>
        </p:txBody>
      </p:sp>
      <p:sp>
        <p:nvSpPr>
          <p:cNvPr id="17" name="TextBox 16">
            <a:extLst>
              <a:ext uri="{FF2B5EF4-FFF2-40B4-BE49-F238E27FC236}">
                <a16:creationId xmlns:a16="http://schemas.microsoft.com/office/drawing/2014/main" id="{779BBA6F-6CE7-65BE-9AFA-AD4DDE7BF178}"/>
              </a:ext>
            </a:extLst>
          </p:cNvPr>
          <p:cNvSpPr txBox="1"/>
          <p:nvPr/>
        </p:nvSpPr>
        <p:spPr>
          <a:xfrm>
            <a:off x="6723888" y="2568103"/>
            <a:ext cx="4882895" cy="1331134"/>
          </a:xfrm>
          <a:prstGeom prst="rect">
            <a:avLst/>
          </a:prstGeom>
          <a:noFill/>
        </p:spPr>
        <p:txBody>
          <a:bodyPr wrap="square">
            <a:spAutoFit/>
          </a:bodyPr>
          <a:lstStyle/>
          <a:p>
            <a:r>
              <a:rPr lang="en-US" sz="1150" dirty="0"/>
              <a:t>The VR simulation begins inside a digital consulting workspace designed to resemble a professional instructional design environment. A holographic dashboard introduces the learner to the simulation and explains the task. Learners analyze real-world training scenarios and determine which instructional design approach best fits the situation based on contextual constraints such as learner characteristics, project timelines, and delivery methods.</a:t>
            </a:r>
          </a:p>
        </p:txBody>
      </p:sp>
      <p:sp>
        <p:nvSpPr>
          <p:cNvPr id="18" name="TextBox 17">
            <a:extLst>
              <a:ext uri="{FF2B5EF4-FFF2-40B4-BE49-F238E27FC236}">
                <a16:creationId xmlns:a16="http://schemas.microsoft.com/office/drawing/2014/main" id="{43C992B4-3F80-1532-DCA6-9A7E96CFE43F}"/>
              </a:ext>
            </a:extLst>
          </p:cNvPr>
          <p:cNvSpPr txBox="1"/>
          <p:nvPr/>
        </p:nvSpPr>
        <p:spPr>
          <a:xfrm>
            <a:off x="6723888" y="4450243"/>
            <a:ext cx="4882895" cy="977191"/>
          </a:xfrm>
          <a:prstGeom prst="rect">
            <a:avLst/>
          </a:prstGeom>
          <a:noFill/>
        </p:spPr>
        <p:txBody>
          <a:bodyPr wrap="square">
            <a:spAutoFit/>
          </a:bodyPr>
          <a:lstStyle/>
          <a:p>
            <a:r>
              <a:rPr lang="en-US" sz="1150" dirty="0"/>
              <a:t>System Voice:</a:t>
            </a:r>
          </a:p>
          <a:p>
            <a:r>
              <a:rPr lang="en-US" sz="1150" dirty="0"/>
              <a:t>Welcome to the Instructional Design Decision Lab.</a:t>
            </a:r>
          </a:p>
          <a:p>
            <a:r>
              <a:rPr lang="en-US" sz="1150" dirty="0"/>
              <a:t>In this simulation you will act as an instructional designer helping organizations solve training challenges. Analyze each scenario and select the instructional design approach that best addresses the problem.</a:t>
            </a:r>
          </a:p>
        </p:txBody>
      </p:sp>
      <p:sp>
        <p:nvSpPr>
          <p:cNvPr id="20" name="TextBox 19">
            <a:extLst>
              <a:ext uri="{FF2B5EF4-FFF2-40B4-BE49-F238E27FC236}">
                <a16:creationId xmlns:a16="http://schemas.microsoft.com/office/drawing/2014/main" id="{91262493-24D6-A43E-BCE1-FB1ACE24137E}"/>
              </a:ext>
            </a:extLst>
          </p:cNvPr>
          <p:cNvSpPr txBox="1"/>
          <p:nvPr/>
        </p:nvSpPr>
        <p:spPr>
          <a:xfrm>
            <a:off x="1212382" y="2090352"/>
            <a:ext cx="365383" cy="276999"/>
          </a:xfrm>
          <a:prstGeom prst="rect">
            <a:avLst/>
          </a:prstGeom>
          <a:noFill/>
        </p:spPr>
        <p:txBody>
          <a:bodyPr wrap="square">
            <a:spAutoFit/>
          </a:bodyPr>
          <a:lstStyle/>
          <a:p>
            <a:r>
              <a:rPr lang="en-US" sz="1150" b="0" i="0" dirty="0">
                <a:effectLst/>
                <a:latin typeface="ui-sans-serif"/>
              </a:rPr>
              <a:t>#1</a:t>
            </a:r>
            <a:endParaRPr lang="en-US" sz="1150" dirty="0"/>
          </a:p>
        </p:txBody>
      </p:sp>
      <p:sp>
        <p:nvSpPr>
          <p:cNvPr id="21" name="TextBox 20">
            <a:extLst>
              <a:ext uri="{FF2B5EF4-FFF2-40B4-BE49-F238E27FC236}">
                <a16:creationId xmlns:a16="http://schemas.microsoft.com/office/drawing/2014/main" id="{51864824-EDE9-FB71-2F55-D5DD0FE0A7BC}"/>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1</a:t>
            </a:r>
            <a:endParaRPr lang="en-US" sz="1050" dirty="0"/>
          </a:p>
        </p:txBody>
      </p:sp>
      <p:pic>
        <p:nvPicPr>
          <p:cNvPr id="6" name="Picture 5">
            <a:extLst>
              <a:ext uri="{FF2B5EF4-FFF2-40B4-BE49-F238E27FC236}">
                <a16:creationId xmlns:a16="http://schemas.microsoft.com/office/drawing/2014/main" id="{8DF42DBE-9A87-A46B-A6F0-17ECCB5A1EC6}"/>
              </a:ext>
            </a:extLst>
          </p:cNvPr>
          <p:cNvPicPr>
            <a:picLocks noChangeAspect="1"/>
          </p:cNvPicPr>
          <p:nvPr/>
        </p:nvPicPr>
        <p:blipFill>
          <a:blip r:embed="rId3"/>
          <a:stretch>
            <a:fillRect/>
          </a:stretch>
        </p:blipFill>
        <p:spPr>
          <a:xfrm>
            <a:off x="585217" y="2453075"/>
            <a:ext cx="5871923" cy="3374136"/>
          </a:xfrm>
          <a:prstGeom prst="rect">
            <a:avLst/>
          </a:prstGeom>
        </p:spPr>
      </p:pic>
    </p:spTree>
    <p:extLst>
      <p:ext uri="{BB962C8B-B14F-4D97-AF65-F5344CB8AC3E}">
        <p14:creationId xmlns:p14="http://schemas.microsoft.com/office/powerpoint/2010/main" val="2895872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D4A67-BF27-4727-CA5F-801664C41637}"/>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CAF64CD3-8FAA-99E6-0FA1-14F740E64E04}"/>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A3C970EA-EDC3-87C9-C9C2-5F8F56479A65}"/>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Virtual Consulting Workspace</a:t>
            </a:r>
          </a:p>
        </p:txBody>
      </p:sp>
      <p:sp>
        <p:nvSpPr>
          <p:cNvPr id="4" name="TextBox 3">
            <a:extLst>
              <a:ext uri="{FF2B5EF4-FFF2-40B4-BE49-F238E27FC236}">
                <a16:creationId xmlns:a16="http://schemas.microsoft.com/office/drawing/2014/main" id="{434E9D3B-4B33-FFD3-1E9A-0980BF4EC896}"/>
              </a:ext>
            </a:extLst>
          </p:cNvPr>
          <p:cNvSpPr txBox="1"/>
          <p:nvPr/>
        </p:nvSpPr>
        <p:spPr>
          <a:xfrm>
            <a:off x="6723888" y="1425103"/>
            <a:ext cx="4882895" cy="461665"/>
          </a:xfrm>
          <a:prstGeom prst="rect">
            <a:avLst/>
          </a:prstGeom>
          <a:noFill/>
        </p:spPr>
        <p:txBody>
          <a:bodyPr wrap="square">
            <a:spAutoFit/>
          </a:bodyPr>
          <a:lstStyle/>
          <a:p>
            <a:r>
              <a:rPr lang="en-US" sz="1150" b="0" i="0" dirty="0">
                <a:effectLst/>
                <a:latin typeface="Candara (Body)"/>
              </a:rPr>
              <a:t>The learner explores the simulated consulting environment to review project information.</a:t>
            </a:r>
          </a:p>
        </p:txBody>
      </p:sp>
      <p:sp>
        <p:nvSpPr>
          <p:cNvPr id="17" name="TextBox 16">
            <a:extLst>
              <a:ext uri="{FF2B5EF4-FFF2-40B4-BE49-F238E27FC236}">
                <a16:creationId xmlns:a16="http://schemas.microsoft.com/office/drawing/2014/main" id="{3A77C4C9-5236-4C68-A8BA-27A1B7E394C5}"/>
              </a:ext>
            </a:extLst>
          </p:cNvPr>
          <p:cNvSpPr txBox="1"/>
          <p:nvPr/>
        </p:nvSpPr>
        <p:spPr>
          <a:xfrm>
            <a:off x="6723888" y="2568103"/>
            <a:ext cx="4882895" cy="1154162"/>
          </a:xfrm>
          <a:prstGeom prst="rect">
            <a:avLst/>
          </a:prstGeom>
          <a:noFill/>
        </p:spPr>
        <p:txBody>
          <a:bodyPr wrap="square">
            <a:spAutoFit/>
          </a:bodyPr>
          <a:lstStyle/>
          <a:p>
            <a:r>
              <a:rPr lang="en-US" sz="1150" dirty="0"/>
              <a:t>The learner enters a virtual consulting office containing interactive scenario dashboards, project briefing panels, and instructional design resources. Information panels display details about the training project including learner characteristics, project timelines, delivery format, and accessibility requirements. Learners navigate the workspace to collect the information needed to evaluate the instructional design challenge.</a:t>
            </a:r>
          </a:p>
        </p:txBody>
      </p:sp>
      <p:sp>
        <p:nvSpPr>
          <p:cNvPr id="18" name="TextBox 17">
            <a:extLst>
              <a:ext uri="{FF2B5EF4-FFF2-40B4-BE49-F238E27FC236}">
                <a16:creationId xmlns:a16="http://schemas.microsoft.com/office/drawing/2014/main" id="{E8A5DD38-43E5-2FE3-E48B-6B80055E1706}"/>
              </a:ext>
            </a:extLst>
          </p:cNvPr>
          <p:cNvSpPr txBox="1"/>
          <p:nvPr/>
        </p:nvSpPr>
        <p:spPr>
          <a:xfrm>
            <a:off x="6723888" y="4450243"/>
            <a:ext cx="4882895" cy="800219"/>
          </a:xfrm>
          <a:prstGeom prst="rect">
            <a:avLst/>
          </a:prstGeom>
          <a:noFill/>
        </p:spPr>
        <p:txBody>
          <a:bodyPr wrap="square">
            <a:spAutoFit/>
          </a:bodyPr>
          <a:lstStyle/>
          <a:p>
            <a:r>
              <a:rPr lang="en-US" sz="1150" dirty="0"/>
              <a:t>AI Assistant:</a:t>
            </a:r>
          </a:p>
          <a:p>
            <a:r>
              <a:rPr lang="en-US" sz="1150" dirty="0"/>
              <a:t>You are now entering the consulting workspace. Review the project briefing carefully before making your instructional design decision.</a:t>
            </a:r>
          </a:p>
          <a:p>
            <a:endParaRPr lang="en-US" sz="1150" dirty="0"/>
          </a:p>
        </p:txBody>
      </p:sp>
      <p:sp>
        <p:nvSpPr>
          <p:cNvPr id="19" name="TextBox 18">
            <a:extLst>
              <a:ext uri="{FF2B5EF4-FFF2-40B4-BE49-F238E27FC236}">
                <a16:creationId xmlns:a16="http://schemas.microsoft.com/office/drawing/2014/main" id="{F8FCE832-DDBC-70F9-7DC9-45211B1E51E5}"/>
              </a:ext>
            </a:extLst>
          </p:cNvPr>
          <p:cNvSpPr txBox="1"/>
          <p:nvPr/>
        </p:nvSpPr>
        <p:spPr>
          <a:xfrm>
            <a:off x="1212382" y="2090352"/>
            <a:ext cx="365383" cy="276999"/>
          </a:xfrm>
          <a:prstGeom prst="rect">
            <a:avLst/>
          </a:prstGeom>
          <a:noFill/>
        </p:spPr>
        <p:txBody>
          <a:bodyPr wrap="square">
            <a:spAutoFit/>
          </a:bodyPr>
          <a:lstStyle/>
          <a:p>
            <a:r>
              <a:rPr lang="en-US" sz="1150" b="0" i="0" dirty="0">
                <a:effectLst/>
                <a:latin typeface="ui-sans-serif"/>
              </a:rPr>
              <a:t>#2</a:t>
            </a:r>
            <a:endParaRPr lang="en-US" sz="1150" dirty="0"/>
          </a:p>
        </p:txBody>
      </p:sp>
      <p:sp>
        <p:nvSpPr>
          <p:cNvPr id="2" name="TextBox 1">
            <a:extLst>
              <a:ext uri="{FF2B5EF4-FFF2-40B4-BE49-F238E27FC236}">
                <a16:creationId xmlns:a16="http://schemas.microsoft.com/office/drawing/2014/main" id="{5C0CCF4E-874D-9AD3-8706-CB44165C4E64}"/>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2</a:t>
            </a:r>
            <a:endParaRPr lang="en-US" sz="1050" dirty="0"/>
          </a:p>
        </p:txBody>
      </p:sp>
      <p:pic>
        <p:nvPicPr>
          <p:cNvPr id="6" name="Picture 5">
            <a:extLst>
              <a:ext uri="{FF2B5EF4-FFF2-40B4-BE49-F238E27FC236}">
                <a16:creationId xmlns:a16="http://schemas.microsoft.com/office/drawing/2014/main" id="{EDE1BAFC-42BE-2749-2D44-0F96D1570C25}"/>
              </a:ext>
            </a:extLst>
          </p:cNvPr>
          <p:cNvPicPr>
            <a:picLocks noChangeAspect="1"/>
          </p:cNvPicPr>
          <p:nvPr/>
        </p:nvPicPr>
        <p:blipFill>
          <a:blip r:embed="rId3"/>
          <a:stretch>
            <a:fillRect/>
          </a:stretch>
        </p:blipFill>
        <p:spPr>
          <a:xfrm>
            <a:off x="585217" y="2455344"/>
            <a:ext cx="5871923" cy="3374136"/>
          </a:xfrm>
          <a:prstGeom prst="rect">
            <a:avLst/>
          </a:prstGeom>
        </p:spPr>
      </p:pic>
      <p:pic>
        <p:nvPicPr>
          <p:cNvPr id="14" name="Picture 13">
            <a:extLst>
              <a:ext uri="{FF2B5EF4-FFF2-40B4-BE49-F238E27FC236}">
                <a16:creationId xmlns:a16="http://schemas.microsoft.com/office/drawing/2014/main" id="{D79A090E-0E5E-E0C9-3352-C2AAEE6405E9}"/>
              </a:ext>
            </a:extLst>
          </p:cNvPr>
          <p:cNvPicPr>
            <a:picLocks noChangeAspect="1"/>
          </p:cNvPicPr>
          <p:nvPr/>
        </p:nvPicPr>
        <p:blipFill>
          <a:blip r:embed="rId4"/>
          <a:stretch>
            <a:fillRect/>
          </a:stretch>
        </p:blipFill>
        <p:spPr>
          <a:xfrm>
            <a:off x="633985" y="501195"/>
            <a:ext cx="5261911" cy="310896"/>
          </a:xfrm>
          <a:prstGeom prst="rect">
            <a:avLst/>
          </a:prstGeom>
        </p:spPr>
      </p:pic>
    </p:spTree>
    <p:extLst>
      <p:ext uri="{BB962C8B-B14F-4D97-AF65-F5344CB8AC3E}">
        <p14:creationId xmlns:p14="http://schemas.microsoft.com/office/powerpoint/2010/main" val="1247113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A1D98-6A5A-D803-C45A-F63EDAA6B6A2}"/>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F6F370BB-3E18-855C-2990-D898D2A504CA}"/>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E9889301-E818-466F-9D73-9FEF46D67DC6}"/>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Stakeholder Briefing</a:t>
            </a:r>
          </a:p>
        </p:txBody>
      </p:sp>
      <p:sp>
        <p:nvSpPr>
          <p:cNvPr id="4" name="TextBox 3">
            <a:extLst>
              <a:ext uri="{FF2B5EF4-FFF2-40B4-BE49-F238E27FC236}">
                <a16:creationId xmlns:a16="http://schemas.microsoft.com/office/drawing/2014/main" id="{026564CE-7D1F-7653-287A-2EF00F06D1F2}"/>
              </a:ext>
            </a:extLst>
          </p:cNvPr>
          <p:cNvSpPr txBox="1"/>
          <p:nvPr/>
        </p:nvSpPr>
        <p:spPr>
          <a:xfrm>
            <a:off x="6723888" y="1425103"/>
            <a:ext cx="4882895" cy="461665"/>
          </a:xfrm>
          <a:prstGeom prst="rect">
            <a:avLst/>
          </a:prstGeom>
          <a:noFill/>
        </p:spPr>
        <p:txBody>
          <a:bodyPr wrap="square">
            <a:spAutoFit/>
          </a:bodyPr>
          <a:lstStyle/>
          <a:p>
            <a:r>
              <a:rPr lang="en-US" sz="1150" b="0" i="0" dirty="0">
                <a:effectLst/>
                <a:latin typeface="Candara (Body)"/>
              </a:rPr>
              <a:t>Virtual stakeholders introduce the training challenge and provide contextual information.</a:t>
            </a:r>
          </a:p>
        </p:txBody>
      </p:sp>
      <p:sp>
        <p:nvSpPr>
          <p:cNvPr id="17" name="TextBox 16">
            <a:extLst>
              <a:ext uri="{FF2B5EF4-FFF2-40B4-BE49-F238E27FC236}">
                <a16:creationId xmlns:a16="http://schemas.microsoft.com/office/drawing/2014/main" id="{54CA12EF-3F16-0A27-AED8-4E9EDBC29E27}"/>
              </a:ext>
            </a:extLst>
          </p:cNvPr>
          <p:cNvSpPr txBox="1"/>
          <p:nvPr/>
        </p:nvSpPr>
        <p:spPr>
          <a:xfrm>
            <a:off x="6723888" y="2568103"/>
            <a:ext cx="4882895" cy="1154162"/>
          </a:xfrm>
          <a:prstGeom prst="rect">
            <a:avLst/>
          </a:prstGeom>
          <a:noFill/>
        </p:spPr>
        <p:txBody>
          <a:bodyPr wrap="square">
            <a:spAutoFit/>
          </a:bodyPr>
          <a:lstStyle/>
          <a:p>
            <a:r>
              <a:rPr lang="en-US" sz="1150" dirty="0"/>
              <a:t>Learners interact with digital stakeholders representing individuals typically involved in instructional design projects. These include a corporate training manager, an educational program director, and an AI instructional design assistant. Each stakeholder explains the goals of the training program and describes organizational constraints that must be considered when designing the instructional solution.</a:t>
            </a:r>
          </a:p>
        </p:txBody>
      </p:sp>
      <p:sp>
        <p:nvSpPr>
          <p:cNvPr id="18" name="TextBox 17">
            <a:extLst>
              <a:ext uri="{FF2B5EF4-FFF2-40B4-BE49-F238E27FC236}">
                <a16:creationId xmlns:a16="http://schemas.microsoft.com/office/drawing/2014/main" id="{A73BA725-1E25-703D-9ED9-8B3183F916F0}"/>
              </a:ext>
            </a:extLst>
          </p:cNvPr>
          <p:cNvSpPr txBox="1"/>
          <p:nvPr/>
        </p:nvSpPr>
        <p:spPr>
          <a:xfrm>
            <a:off x="6723888" y="4450243"/>
            <a:ext cx="4882895" cy="1154162"/>
          </a:xfrm>
          <a:prstGeom prst="rect">
            <a:avLst/>
          </a:prstGeom>
          <a:noFill/>
        </p:spPr>
        <p:txBody>
          <a:bodyPr wrap="square">
            <a:spAutoFit/>
          </a:bodyPr>
          <a:lstStyle/>
          <a:p>
            <a:r>
              <a:rPr lang="en-US" sz="1150" dirty="0"/>
              <a:t>Corporate Training Manager:</a:t>
            </a:r>
          </a:p>
          <a:p>
            <a:r>
              <a:rPr lang="en-US" sz="1150" dirty="0"/>
              <a:t>Our company is launching a new enterprise software system next month. Employees need training to learn how to use the platform before the system goes live.</a:t>
            </a:r>
          </a:p>
          <a:p>
            <a:endParaRPr lang="en-US" sz="1150" dirty="0"/>
          </a:p>
          <a:p>
            <a:endParaRPr lang="en-US" sz="1150" dirty="0"/>
          </a:p>
        </p:txBody>
      </p:sp>
      <p:sp>
        <p:nvSpPr>
          <p:cNvPr id="19" name="TextBox 18">
            <a:extLst>
              <a:ext uri="{FF2B5EF4-FFF2-40B4-BE49-F238E27FC236}">
                <a16:creationId xmlns:a16="http://schemas.microsoft.com/office/drawing/2014/main" id="{BCEC14F0-313D-BAF7-5734-D2102E64021A}"/>
              </a:ext>
            </a:extLst>
          </p:cNvPr>
          <p:cNvSpPr txBox="1"/>
          <p:nvPr/>
        </p:nvSpPr>
        <p:spPr>
          <a:xfrm>
            <a:off x="1212382" y="2090352"/>
            <a:ext cx="365383" cy="269304"/>
          </a:xfrm>
          <a:prstGeom prst="rect">
            <a:avLst/>
          </a:prstGeom>
          <a:noFill/>
        </p:spPr>
        <p:txBody>
          <a:bodyPr wrap="square">
            <a:spAutoFit/>
          </a:bodyPr>
          <a:lstStyle/>
          <a:p>
            <a:r>
              <a:rPr lang="en-US" sz="1150" b="0" i="0" dirty="0">
                <a:effectLst/>
                <a:latin typeface="ui-sans-serif"/>
              </a:rPr>
              <a:t>#3</a:t>
            </a:r>
            <a:endParaRPr lang="en-US" sz="1150" dirty="0"/>
          </a:p>
        </p:txBody>
      </p:sp>
      <p:sp>
        <p:nvSpPr>
          <p:cNvPr id="2" name="TextBox 1">
            <a:extLst>
              <a:ext uri="{FF2B5EF4-FFF2-40B4-BE49-F238E27FC236}">
                <a16:creationId xmlns:a16="http://schemas.microsoft.com/office/drawing/2014/main" id="{65F7F840-2781-F8DE-A3F1-1CD7CB1D18F7}"/>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3</a:t>
            </a:r>
            <a:endParaRPr lang="en-US" sz="1050" dirty="0"/>
          </a:p>
        </p:txBody>
      </p:sp>
      <p:pic>
        <p:nvPicPr>
          <p:cNvPr id="6" name="Picture 5">
            <a:extLst>
              <a:ext uri="{FF2B5EF4-FFF2-40B4-BE49-F238E27FC236}">
                <a16:creationId xmlns:a16="http://schemas.microsoft.com/office/drawing/2014/main" id="{24DD7C7F-8ABC-1773-B1B5-7F620A768EF2}"/>
              </a:ext>
            </a:extLst>
          </p:cNvPr>
          <p:cNvPicPr>
            <a:picLocks noChangeAspect="1"/>
          </p:cNvPicPr>
          <p:nvPr/>
        </p:nvPicPr>
        <p:blipFill>
          <a:blip r:embed="rId3"/>
          <a:stretch>
            <a:fillRect/>
          </a:stretch>
        </p:blipFill>
        <p:spPr>
          <a:xfrm>
            <a:off x="585217" y="2453075"/>
            <a:ext cx="5871923" cy="3374136"/>
          </a:xfrm>
          <a:prstGeom prst="rect">
            <a:avLst/>
          </a:prstGeom>
        </p:spPr>
      </p:pic>
      <p:pic>
        <p:nvPicPr>
          <p:cNvPr id="8" name="Picture 7">
            <a:extLst>
              <a:ext uri="{FF2B5EF4-FFF2-40B4-BE49-F238E27FC236}">
                <a16:creationId xmlns:a16="http://schemas.microsoft.com/office/drawing/2014/main" id="{C1DA2A70-C373-0029-304A-AB0888E856D8}"/>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0" name="Picture 9">
            <a:extLst>
              <a:ext uri="{FF2B5EF4-FFF2-40B4-BE49-F238E27FC236}">
                <a16:creationId xmlns:a16="http://schemas.microsoft.com/office/drawing/2014/main" id="{66186BA2-0F48-77E6-D542-419AA97E0C26}"/>
              </a:ext>
            </a:extLst>
          </p:cNvPr>
          <p:cNvPicPr>
            <a:picLocks noChangeAspect="1"/>
          </p:cNvPicPr>
          <p:nvPr/>
        </p:nvPicPr>
        <p:blipFill>
          <a:blip r:embed="rId5"/>
          <a:stretch>
            <a:fillRect/>
          </a:stretch>
        </p:blipFill>
        <p:spPr>
          <a:xfrm>
            <a:off x="633986" y="501195"/>
            <a:ext cx="5261911" cy="310896"/>
          </a:xfrm>
          <a:prstGeom prst="rect">
            <a:avLst/>
          </a:prstGeom>
        </p:spPr>
      </p:pic>
    </p:spTree>
    <p:extLst>
      <p:ext uri="{BB962C8B-B14F-4D97-AF65-F5344CB8AC3E}">
        <p14:creationId xmlns:p14="http://schemas.microsoft.com/office/powerpoint/2010/main" val="2301021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23862-8042-78A7-0D41-F482E4A967F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5547C283-2865-9E08-EBCA-BC76F56BA05A}"/>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328EF1FB-B826-53F1-574D-8567930DFDAD}"/>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Training Scenario Analysis</a:t>
            </a:r>
          </a:p>
        </p:txBody>
      </p:sp>
      <p:sp>
        <p:nvSpPr>
          <p:cNvPr id="4" name="TextBox 3">
            <a:extLst>
              <a:ext uri="{FF2B5EF4-FFF2-40B4-BE49-F238E27FC236}">
                <a16:creationId xmlns:a16="http://schemas.microsoft.com/office/drawing/2014/main" id="{2948964A-ED61-2F0E-D06E-7F2963B5F4C1}"/>
              </a:ext>
            </a:extLst>
          </p:cNvPr>
          <p:cNvSpPr txBox="1"/>
          <p:nvPr/>
        </p:nvSpPr>
        <p:spPr>
          <a:xfrm>
            <a:off x="6723888" y="1425103"/>
            <a:ext cx="4882895" cy="461665"/>
          </a:xfrm>
          <a:prstGeom prst="rect">
            <a:avLst/>
          </a:prstGeom>
          <a:noFill/>
        </p:spPr>
        <p:txBody>
          <a:bodyPr wrap="square">
            <a:spAutoFit/>
          </a:bodyPr>
          <a:lstStyle/>
          <a:p>
            <a:r>
              <a:rPr lang="en-US" sz="1150" b="0" i="0" dirty="0">
                <a:effectLst/>
                <a:latin typeface="Candara (Body)"/>
              </a:rPr>
              <a:t>The learner reviews the instructional design problem and identifies key constraints.</a:t>
            </a:r>
          </a:p>
        </p:txBody>
      </p:sp>
      <p:sp>
        <p:nvSpPr>
          <p:cNvPr id="17" name="TextBox 16">
            <a:extLst>
              <a:ext uri="{FF2B5EF4-FFF2-40B4-BE49-F238E27FC236}">
                <a16:creationId xmlns:a16="http://schemas.microsoft.com/office/drawing/2014/main" id="{622A378C-1C3B-C0D5-8E58-26F3582BA0D3}"/>
              </a:ext>
            </a:extLst>
          </p:cNvPr>
          <p:cNvSpPr txBox="1"/>
          <p:nvPr/>
        </p:nvSpPr>
        <p:spPr>
          <a:xfrm>
            <a:off x="6723888" y="2568103"/>
            <a:ext cx="4882895" cy="1508105"/>
          </a:xfrm>
          <a:prstGeom prst="rect">
            <a:avLst/>
          </a:prstGeom>
          <a:noFill/>
        </p:spPr>
        <p:txBody>
          <a:bodyPr wrap="square">
            <a:spAutoFit/>
          </a:bodyPr>
          <a:lstStyle/>
          <a:p>
            <a:r>
              <a:rPr lang="en-US" sz="1150" dirty="0"/>
              <a:t>The scenario describes a technology company that must train more than 500 employees on a newly implemented enterprise software system. The training must be delivered within four weeks and must accommodate employees with different levels of technical experience. The workforce is geographically distributed requiring remote training delivery and accessible learning materials. Learners analyze these variables before deciding on an instructional design approach.</a:t>
            </a:r>
          </a:p>
          <a:p>
            <a:endParaRPr lang="en-US" sz="1150" dirty="0"/>
          </a:p>
        </p:txBody>
      </p:sp>
      <p:sp>
        <p:nvSpPr>
          <p:cNvPr id="18" name="TextBox 17">
            <a:extLst>
              <a:ext uri="{FF2B5EF4-FFF2-40B4-BE49-F238E27FC236}">
                <a16:creationId xmlns:a16="http://schemas.microsoft.com/office/drawing/2014/main" id="{23D50B49-4DA5-2C48-32CF-D95E05508FC3}"/>
              </a:ext>
            </a:extLst>
          </p:cNvPr>
          <p:cNvSpPr txBox="1"/>
          <p:nvPr/>
        </p:nvSpPr>
        <p:spPr>
          <a:xfrm>
            <a:off x="6723888" y="4450243"/>
            <a:ext cx="4882895" cy="977191"/>
          </a:xfrm>
          <a:prstGeom prst="rect">
            <a:avLst/>
          </a:prstGeom>
          <a:noFill/>
        </p:spPr>
        <p:txBody>
          <a:bodyPr wrap="square">
            <a:spAutoFit/>
          </a:bodyPr>
          <a:lstStyle/>
          <a:p>
            <a:r>
              <a:rPr lang="en-US" sz="1150" dirty="0"/>
              <a:t>Stakeholder Avatar:</a:t>
            </a:r>
          </a:p>
          <a:p>
            <a:r>
              <a:rPr lang="en-US" sz="1150" dirty="0"/>
              <a:t>We need a training program that prepares employees to use the system efficiently before launch day. The solution must work for both experienced and inexperienced users.</a:t>
            </a:r>
          </a:p>
          <a:p>
            <a:endParaRPr lang="en-US" sz="1150" dirty="0"/>
          </a:p>
        </p:txBody>
      </p:sp>
      <p:sp>
        <p:nvSpPr>
          <p:cNvPr id="19" name="TextBox 18">
            <a:extLst>
              <a:ext uri="{FF2B5EF4-FFF2-40B4-BE49-F238E27FC236}">
                <a16:creationId xmlns:a16="http://schemas.microsoft.com/office/drawing/2014/main" id="{160CC02F-59A4-B209-06AF-B7547A602DFA}"/>
              </a:ext>
            </a:extLst>
          </p:cNvPr>
          <p:cNvSpPr txBox="1"/>
          <p:nvPr/>
        </p:nvSpPr>
        <p:spPr>
          <a:xfrm>
            <a:off x="1212382" y="2090352"/>
            <a:ext cx="365383" cy="269304"/>
          </a:xfrm>
          <a:prstGeom prst="rect">
            <a:avLst/>
          </a:prstGeom>
          <a:noFill/>
        </p:spPr>
        <p:txBody>
          <a:bodyPr wrap="square">
            <a:spAutoFit/>
          </a:bodyPr>
          <a:lstStyle/>
          <a:p>
            <a:r>
              <a:rPr lang="en-US" sz="1150" b="0" i="0" dirty="0">
                <a:effectLst/>
                <a:latin typeface="ui-sans-serif"/>
              </a:rPr>
              <a:t>#4</a:t>
            </a:r>
            <a:endParaRPr lang="en-US" sz="1150" dirty="0"/>
          </a:p>
        </p:txBody>
      </p:sp>
      <p:sp>
        <p:nvSpPr>
          <p:cNvPr id="2" name="TextBox 1">
            <a:extLst>
              <a:ext uri="{FF2B5EF4-FFF2-40B4-BE49-F238E27FC236}">
                <a16:creationId xmlns:a16="http://schemas.microsoft.com/office/drawing/2014/main" id="{6E05A50E-D45A-12DA-118F-83DD8947F595}"/>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4</a:t>
            </a:r>
            <a:endParaRPr lang="en-US" sz="1050" dirty="0"/>
          </a:p>
        </p:txBody>
      </p:sp>
      <p:pic>
        <p:nvPicPr>
          <p:cNvPr id="6" name="Picture 5">
            <a:extLst>
              <a:ext uri="{FF2B5EF4-FFF2-40B4-BE49-F238E27FC236}">
                <a16:creationId xmlns:a16="http://schemas.microsoft.com/office/drawing/2014/main" id="{BE64A36E-4643-1952-0115-5EDB0E3F3838}"/>
              </a:ext>
            </a:extLst>
          </p:cNvPr>
          <p:cNvPicPr>
            <a:picLocks noChangeAspect="1"/>
          </p:cNvPicPr>
          <p:nvPr/>
        </p:nvPicPr>
        <p:blipFill>
          <a:blip r:embed="rId3"/>
          <a:stretch>
            <a:fillRect/>
          </a:stretch>
        </p:blipFill>
        <p:spPr>
          <a:xfrm>
            <a:off x="585216" y="2453075"/>
            <a:ext cx="5871923" cy="3374136"/>
          </a:xfrm>
          <a:prstGeom prst="rect">
            <a:avLst/>
          </a:prstGeom>
        </p:spPr>
      </p:pic>
      <p:pic>
        <p:nvPicPr>
          <p:cNvPr id="8" name="Picture 7">
            <a:extLst>
              <a:ext uri="{FF2B5EF4-FFF2-40B4-BE49-F238E27FC236}">
                <a16:creationId xmlns:a16="http://schemas.microsoft.com/office/drawing/2014/main" id="{56638CC7-0617-52B8-68EE-D43792965221}"/>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0" name="Picture 9">
            <a:extLst>
              <a:ext uri="{FF2B5EF4-FFF2-40B4-BE49-F238E27FC236}">
                <a16:creationId xmlns:a16="http://schemas.microsoft.com/office/drawing/2014/main" id="{DBEE70B5-35CB-DFCA-A019-5ED0E230588D}"/>
              </a:ext>
            </a:extLst>
          </p:cNvPr>
          <p:cNvPicPr>
            <a:picLocks noChangeAspect="1"/>
          </p:cNvPicPr>
          <p:nvPr/>
        </p:nvPicPr>
        <p:blipFill>
          <a:blip r:embed="rId5"/>
          <a:stretch>
            <a:fillRect/>
          </a:stretch>
        </p:blipFill>
        <p:spPr>
          <a:xfrm>
            <a:off x="633985" y="501195"/>
            <a:ext cx="5261911" cy="310896"/>
          </a:xfrm>
          <a:prstGeom prst="rect">
            <a:avLst/>
          </a:prstGeom>
        </p:spPr>
      </p:pic>
    </p:spTree>
    <p:extLst>
      <p:ext uri="{BB962C8B-B14F-4D97-AF65-F5344CB8AC3E}">
        <p14:creationId xmlns:p14="http://schemas.microsoft.com/office/powerpoint/2010/main" val="3246951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AE9A5-3FDD-BD73-0E31-6874FFBA7C49}"/>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E9DBFD0-69F2-9B2B-9A01-340BB9CEA234}"/>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CB2B0244-2067-FCA0-CD15-BC45BF40F4A5}"/>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Instructional Design Options</a:t>
            </a:r>
          </a:p>
        </p:txBody>
      </p:sp>
      <p:sp>
        <p:nvSpPr>
          <p:cNvPr id="4" name="TextBox 3">
            <a:extLst>
              <a:ext uri="{FF2B5EF4-FFF2-40B4-BE49-F238E27FC236}">
                <a16:creationId xmlns:a16="http://schemas.microsoft.com/office/drawing/2014/main" id="{4A21F1E9-BE0E-3BD7-AD72-B2370F640EB2}"/>
              </a:ext>
            </a:extLst>
          </p:cNvPr>
          <p:cNvSpPr txBox="1"/>
          <p:nvPr/>
        </p:nvSpPr>
        <p:spPr>
          <a:xfrm>
            <a:off x="6723888" y="1425103"/>
            <a:ext cx="4882895" cy="461665"/>
          </a:xfrm>
          <a:prstGeom prst="rect">
            <a:avLst/>
          </a:prstGeom>
          <a:noFill/>
        </p:spPr>
        <p:txBody>
          <a:bodyPr wrap="square">
            <a:spAutoFit/>
          </a:bodyPr>
          <a:lstStyle/>
          <a:p>
            <a:r>
              <a:rPr lang="en-US" sz="1150" b="0" i="0" dirty="0">
                <a:effectLst/>
                <a:latin typeface="Candara (Body)"/>
              </a:rPr>
              <a:t>Learners review different instructional design </a:t>
            </a:r>
            <a:r>
              <a:rPr lang="en-US" sz="1150" dirty="0"/>
              <a:t>approache</a:t>
            </a:r>
            <a:r>
              <a:rPr lang="en-US" sz="1150" b="0" i="0" dirty="0">
                <a:effectLst/>
                <a:latin typeface="Candara (Body)"/>
              </a:rPr>
              <a:t>s that could be used to develop the training program.</a:t>
            </a:r>
          </a:p>
        </p:txBody>
      </p:sp>
      <p:sp>
        <p:nvSpPr>
          <p:cNvPr id="17" name="TextBox 16">
            <a:extLst>
              <a:ext uri="{FF2B5EF4-FFF2-40B4-BE49-F238E27FC236}">
                <a16:creationId xmlns:a16="http://schemas.microsoft.com/office/drawing/2014/main" id="{6E8B6C04-A184-A475-40E0-CDC3F22DD1E3}"/>
              </a:ext>
            </a:extLst>
          </p:cNvPr>
          <p:cNvSpPr txBox="1"/>
          <p:nvPr/>
        </p:nvSpPr>
        <p:spPr>
          <a:xfrm>
            <a:off x="6723888" y="2568103"/>
            <a:ext cx="4882895" cy="1331134"/>
          </a:xfrm>
          <a:prstGeom prst="rect">
            <a:avLst/>
          </a:prstGeom>
          <a:noFill/>
        </p:spPr>
        <p:txBody>
          <a:bodyPr wrap="square">
            <a:spAutoFit/>
          </a:bodyPr>
          <a:lstStyle/>
          <a:p>
            <a:r>
              <a:rPr lang="en-US" sz="1150" dirty="0"/>
              <a:t>The Instructional Design Decision Lab simulation presents instructional design </a:t>
            </a:r>
            <a:r>
              <a:rPr lang="en-US" sz="1150"/>
              <a:t>approaches including the </a:t>
            </a:r>
            <a:r>
              <a:rPr lang="en-US" sz="1150" dirty="0"/>
              <a:t>ADDIE framework, the Dick and Carey model, the Kemp instructional design model, and Agile Learning Design. Each approach includes a brief overview describing its design process and typical applications. Learners explore the strengths and limitations of each approach and consider how the approaches align with the scenario constraints.</a:t>
            </a:r>
          </a:p>
        </p:txBody>
      </p:sp>
      <p:sp>
        <p:nvSpPr>
          <p:cNvPr id="18" name="TextBox 17">
            <a:extLst>
              <a:ext uri="{FF2B5EF4-FFF2-40B4-BE49-F238E27FC236}">
                <a16:creationId xmlns:a16="http://schemas.microsoft.com/office/drawing/2014/main" id="{8ED612BB-D5A2-C937-359A-3E3309AA6A81}"/>
              </a:ext>
            </a:extLst>
          </p:cNvPr>
          <p:cNvSpPr txBox="1"/>
          <p:nvPr/>
        </p:nvSpPr>
        <p:spPr>
          <a:xfrm>
            <a:off x="6723888" y="4450243"/>
            <a:ext cx="4882895" cy="800219"/>
          </a:xfrm>
          <a:prstGeom prst="rect">
            <a:avLst/>
          </a:prstGeom>
          <a:noFill/>
        </p:spPr>
        <p:txBody>
          <a:bodyPr wrap="square">
            <a:spAutoFit/>
          </a:bodyPr>
          <a:lstStyle/>
          <a:p>
            <a:r>
              <a:rPr lang="en-US" sz="1150" dirty="0"/>
              <a:t>AI Assistant:</a:t>
            </a:r>
          </a:p>
          <a:p>
            <a:r>
              <a:rPr lang="en-US" sz="1150" dirty="0"/>
              <a:t>Different instructional design approaches provide different development strategies. Review each option carefully and consider how it supports the project requirements.</a:t>
            </a:r>
          </a:p>
        </p:txBody>
      </p:sp>
      <p:sp>
        <p:nvSpPr>
          <p:cNvPr id="19" name="TextBox 18">
            <a:extLst>
              <a:ext uri="{FF2B5EF4-FFF2-40B4-BE49-F238E27FC236}">
                <a16:creationId xmlns:a16="http://schemas.microsoft.com/office/drawing/2014/main" id="{6EFB9434-E829-E84E-D7D1-6BBBF02A61A1}"/>
              </a:ext>
            </a:extLst>
          </p:cNvPr>
          <p:cNvSpPr txBox="1"/>
          <p:nvPr/>
        </p:nvSpPr>
        <p:spPr>
          <a:xfrm>
            <a:off x="1212382" y="2090352"/>
            <a:ext cx="365383" cy="269304"/>
          </a:xfrm>
          <a:prstGeom prst="rect">
            <a:avLst/>
          </a:prstGeom>
          <a:noFill/>
        </p:spPr>
        <p:txBody>
          <a:bodyPr wrap="square">
            <a:spAutoFit/>
          </a:bodyPr>
          <a:lstStyle/>
          <a:p>
            <a:r>
              <a:rPr lang="en-US" sz="1150" b="0" i="0" dirty="0">
                <a:effectLst/>
                <a:latin typeface="ui-sans-serif"/>
              </a:rPr>
              <a:t>#5</a:t>
            </a:r>
            <a:endParaRPr lang="en-US" sz="1150" dirty="0"/>
          </a:p>
        </p:txBody>
      </p:sp>
      <p:sp>
        <p:nvSpPr>
          <p:cNvPr id="2" name="TextBox 1">
            <a:extLst>
              <a:ext uri="{FF2B5EF4-FFF2-40B4-BE49-F238E27FC236}">
                <a16:creationId xmlns:a16="http://schemas.microsoft.com/office/drawing/2014/main" id="{BEABE544-534E-4AAC-6069-2C1862F4816E}"/>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5</a:t>
            </a:r>
            <a:endParaRPr lang="en-US" sz="1050" dirty="0"/>
          </a:p>
        </p:txBody>
      </p:sp>
      <p:pic>
        <p:nvPicPr>
          <p:cNvPr id="6" name="Picture 5">
            <a:extLst>
              <a:ext uri="{FF2B5EF4-FFF2-40B4-BE49-F238E27FC236}">
                <a16:creationId xmlns:a16="http://schemas.microsoft.com/office/drawing/2014/main" id="{33366A03-97F7-3C2C-9EF6-CB12061541F1}"/>
              </a:ext>
            </a:extLst>
          </p:cNvPr>
          <p:cNvPicPr>
            <a:picLocks noChangeAspect="1"/>
          </p:cNvPicPr>
          <p:nvPr/>
        </p:nvPicPr>
        <p:blipFill>
          <a:blip r:embed="rId3"/>
          <a:stretch>
            <a:fillRect/>
          </a:stretch>
        </p:blipFill>
        <p:spPr>
          <a:xfrm>
            <a:off x="585216" y="2453075"/>
            <a:ext cx="5871923" cy="3374136"/>
          </a:xfrm>
          <a:prstGeom prst="rect">
            <a:avLst/>
          </a:prstGeom>
        </p:spPr>
      </p:pic>
      <p:pic>
        <p:nvPicPr>
          <p:cNvPr id="8" name="Picture 7">
            <a:extLst>
              <a:ext uri="{FF2B5EF4-FFF2-40B4-BE49-F238E27FC236}">
                <a16:creationId xmlns:a16="http://schemas.microsoft.com/office/drawing/2014/main" id="{A0900A79-E479-33AA-692F-7E0388883C9B}"/>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0" name="Picture 9">
            <a:extLst>
              <a:ext uri="{FF2B5EF4-FFF2-40B4-BE49-F238E27FC236}">
                <a16:creationId xmlns:a16="http://schemas.microsoft.com/office/drawing/2014/main" id="{D47B8FA4-EF51-3168-7C14-B2B60A604CB4}"/>
              </a:ext>
            </a:extLst>
          </p:cNvPr>
          <p:cNvPicPr>
            <a:picLocks noChangeAspect="1"/>
          </p:cNvPicPr>
          <p:nvPr/>
        </p:nvPicPr>
        <p:blipFill>
          <a:blip r:embed="rId5"/>
          <a:stretch>
            <a:fillRect/>
          </a:stretch>
        </p:blipFill>
        <p:spPr>
          <a:xfrm>
            <a:off x="633985" y="501195"/>
            <a:ext cx="5261911" cy="310896"/>
          </a:xfrm>
          <a:prstGeom prst="rect">
            <a:avLst/>
          </a:prstGeom>
        </p:spPr>
      </p:pic>
    </p:spTree>
    <p:extLst>
      <p:ext uri="{BB962C8B-B14F-4D97-AF65-F5344CB8AC3E}">
        <p14:creationId xmlns:p14="http://schemas.microsoft.com/office/powerpoint/2010/main" val="340436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4C8BF-8F9C-5846-3BA4-CD9366AFED51}"/>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5561AA5E-83D2-6410-4150-CB84736421C7}"/>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AB34294A-F64B-3563-7F7F-53ABCCD1780B}"/>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Instructional Design Decision</a:t>
            </a:r>
          </a:p>
        </p:txBody>
      </p:sp>
      <p:sp>
        <p:nvSpPr>
          <p:cNvPr id="4" name="TextBox 3">
            <a:extLst>
              <a:ext uri="{FF2B5EF4-FFF2-40B4-BE49-F238E27FC236}">
                <a16:creationId xmlns:a16="http://schemas.microsoft.com/office/drawing/2014/main" id="{00479399-A1E2-9544-9A1E-3DD90B7EC765}"/>
              </a:ext>
            </a:extLst>
          </p:cNvPr>
          <p:cNvSpPr txBox="1"/>
          <p:nvPr/>
        </p:nvSpPr>
        <p:spPr>
          <a:xfrm>
            <a:off x="6723888" y="1425103"/>
            <a:ext cx="4882895" cy="446276"/>
          </a:xfrm>
          <a:prstGeom prst="rect">
            <a:avLst/>
          </a:prstGeom>
          <a:noFill/>
        </p:spPr>
        <p:txBody>
          <a:bodyPr wrap="square">
            <a:spAutoFit/>
          </a:bodyPr>
          <a:lstStyle/>
          <a:p>
            <a:r>
              <a:rPr lang="en-US" sz="1150" b="0" i="0" dirty="0">
                <a:effectLst/>
                <a:latin typeface="Candara (Body)"/>
              </a:rPr>
              <a:t>The learner selects the instructional design </a:t>
            </a:r>
            <a:r>
              <a:rPr lang="en-US" sz="1150" dirty="0"/>
              <a:t>approach</a:t>
            </a:r>
            <a:r>
              <a:rPr lang="en-US" sz="1150" b="0" i="0" dirty="0">
                <a:effectLst/>
                <a:latin typeface="Candara (Body)"/>
              </a:rPr>
              <a:t> that best fits the scenario.</a:t>
            </a:r>
          </a:p>
        </p:txBody>
      </p:sp>
      <p:sp>
        <p:nvSpPr>
          <p:cNvPr id="17" name="TextBox 16">
            <a:extLst>
              <a:ext uri="{FF2B5EF4-FFF2-40B4-BE49-F238E27FC236}">
                <a16:creationId xmlns:a16="http://schemas.microsoft.com/office/drawing/2014/main" id="{304B2B78-BCE6-2672-3986-B627D01251D0}"/>
              </a:ext>
            </a:extLst>
          </p:cNvPr>
          <p:cNvSpPr txBox="1"/>
          <p:nvPr/>
        </p:nvSpPr>
        <p:spPr>
          <a:xfrm>
            <a:off x="6723888" y="2568103"/>
            <a:ext cx="4882895" cy="977191"/>
          </a:xfrm>
          <a:prstGeom prst="rect">
            <a:avLst/>
          </a:prstGeom>
          <a:noFill/>
        </p:spPr>
        <p:txBody>
          <a:bodyPr wrap="square">
            <a:spAutoFit/>
          </a:bodyPr>
          <a:lstStyle/>
          <a:p>
            <a:r>
              <a:rPr lang="en-US" sz="1150" dirty="0"/>
              <a:t>After analyzing the scenario and reviewing the design approaches, the learner selects the instructional design approach that best addresses the training challenge. The learner also provides a short explanation describing why the selected approach is appropriate based on project constraints, learner needs and delivery requirements.</a:t>
            </a:r>
          </a:p>
        </p:txBody>
      </p:sp>
      <p:sp>
        <p:nvSpPr>
          <p:cNvPr id="18" name="TextBox 17">
            <a:extLst>
              <a:ext uri="{FF2B5EF4-FFF2-40B4-BE49-F238E27FC236}">
                <a16:creationId xmlns:a16="http://schemas.microsoft.com/office/drawing/2014/main" id="{36FBBCEC-CE89-4DFF-4669-B78B13E0DBF8}"/>
              </a:ext>
            </a:extLst>
          </p:cNvPr>
          <p:cNvSpPr txBox="1"/>
          <p:nvPr/>
        </p:nvSpPr>
        <p:spPr>
          <a:xfrm>
            <a:off x="6723888" y="4450243"/>
            <a:ext cx="4882895" cy="623248"/>
          </a:xfrm>
          <a:prstGeom prst="rect">
            <a:avLst/>
          </a:prstGeom>
          <a:noFill/>
        </p:spPr>
        <p:txBody>
          <a:bodyPr wrap="square">
            <a:spAutoFit/>
          </a:bodyPr>
          <a:lstStyle/>
          <a:p>
            <a:r>
              <a:rPr lang="en-US" sz="1150" dirty="0"/>
              <a:t>AI Assistant:</a:t>
            </a:r>
          </a:p>
          <a:p>
            <a:r>
              <a:rPr lang="en-US" sz="1150" dirty="0"/>
              <a:t>Please select the instructional design approach that best fits this scenario and explain the reasoning behind your decision.</a:t>
            </a:r>
          </a:p>
        </p:txBody>
      </p:sp>
      <p:sp>
        <p:nvSpPr>
          <p:cNvPr id="19" name="TextBox 18">
            <a:extLst>
              <a:ext uri="{FF2B5EF4-FFF2-40B4-BE49-F238E27FC236}">
                <a16:creationId xmlns:a16="http://schemas.microsoft.com/office/drawing/2014/main" id="{0672DEFD-FE19-3F49-1C38-8660EA7D772F}"/>
              </a:ext>
            </a:extLst>
          </p:cNvPr>
          <p:cNvSpPr txBox="1"/>
          <p:nvPr/>
        </p:nvSpPr>
        <p:spPr>
          <a:xfrm>
            <a:off x="1212382" y="2090352"/>
            <a:ext cx="365383" cy="269304"/>
          </a:xfrm>
          <a:prstGeom prst="rect">
            <a:avLst/>
          </a:prstGeom>
          <a:noFill/>
        </p:spPr>
        <p:txBody>
          <a:bodyPr wrap="square">
            <a:spAutoFit/>
          </a:bodyPr>
          <a:lstStyle/>
          <a:p>
            <a:r>
              <a:rPr lang="en-US" sz="1150" b="0" i="0" dirty="0">
                <a:effectLst/>
                <a:latin typeface="ui-sans-serif"/>
              </a:rPr>
              <a:t>#6</a:t>
            </a:r>
            <a:endParaRPr lang="en-US" sz="1150" dirty="0"/>
          </a:p>
        </p:txBody>
      </p:sp>
      <p:sp>
        <p:nvSpPr>
          <p:cNvPr id="2" name="TextBox 1">
            <a:extLst>
              <a:ext uri="{FF2B5EF4-FFF2-40B4-BE49-F238E27FC236}">
                <a16:creationId xmlns:a16="http://schemas.microsoft.com/office/drawing/2014/main" id="{F6E79C84-619C-41F5-5328-9E56832882FE}"/>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6</a:t>
            </a:r>
            <a:endParaRPr lang="en-US" sz="1050" dirty="0"/>
          </a:p>
        </p:txBody>
      </p:sp>
      <p:pic>
        <p:nvPicPr>
          <p:cNvPr id="6" name="Picture 5">
            <a:extLst>
              <a:ext uri="{FF2B5EF4-FFF2-40B4-BE49-F238E27FC236}">
                <a16:creationId xmlns:a16="http://schemas.microsoft.com/office/drawing/2014/main" id="{79FD8403-97E1-B31E-6B30-D902F161CBED}"/>
              </a:ext>
            </a:extLst>
          </p:cNvPr>
          <p:cNvPicPr>
            <a:picLocks noChangeAspect="1"/>
          </p:cNvPicPr>
          <p:nvPr/>
        </p:nvPicPr>
        <p:blipFill>
          <a:blip r:embed="rId3"/>
          <a:stretch>
            <a:fillRect/>
          </a:stretch>
        </p:blipFill>
        <p:spPr>
          <a:xfrm>
            <a:off x="585215" y="2453075"/>
            <a:ext cx="5871923" cy="3374136"/>
          </a:xfrm>
          <a:prstGeom prst="rect">
            <a:avLst/>
          </a:prstGeom>
        </p:spPr>
      </p:pic>
      <p:pic>
        <p:nvPicPr>
          <p:cNvPr id="8" name="Picture 7">
            <a:extLst>
              <a:ext uri="{FF2B5EF4-FFF2-40B4-BE49-F238E27FC236}">
                <a16:creationId xmlns:a16="http://schemas.microsoft.com/office/drawing/2014/main" id="{D7EF68DC-75AE-6269-EF57-91DF5B9358C7}"/>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0" name="Picture 9">
            <a:extLst>
              <a:ext uri="{FF2B5EF4-FFF2-40B4-BE49-F238E27FC236}">
                <a16:creationId xmlns:a16="http://schemas.microsoft.com/office/drawing/2014/main" id="{0B3D6C6F-9624-DEDF-E547-D4E07D555B6A}"/>
              </a:ext>
            </a:extLst>
          </p:cNvPr>
          <p:cNvPicPr>
            <a:picLocks noChangeAspect="1"/>
          </p:cNvPicPr>
          <p:nvPr/>
        </p:nvPicPr>
        <p:blipFill>
          <a:blip r:embed="rId5"/>
          <a:stretch>
            <a:fillRect/>
          </a:stretch>
        </p:blipFill>
        <p:spPr>
          <a:xfrm>
            <a:off x="633985" y="501195"/>
            <a:ext cx="5261911" cy="310896"/>
          </a:xfrm>
          <a:prstGeom prst="rect">
            <a:avLst/>
          </a:prstGeom>
        </p:spPr>
      </p:pic>
    </p:spTree>
    <p:extLst>
      <p:ext uri="{BB962C8B-B14F-4D97-AF65-F5344CB8AC3E}">
        <p14:creationId xmlns:p14="http://schemas.microsoft.com/office/powerpoint/2010/main" val="3468301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241D7-D24C-0923-3B27-6C6C0D70B5D7}"/>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125690B2-41B0-3D69-26E1-8D66CD0EC65F}"/>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F45B585C-774A-FB56-FA49-31A9F0F50682}"/>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Simulation Feedback</a:t>
            </a:r>
          </a:p>
        </p:txBody>
      </p:sp>
      <p:sp>
        <p:nvSpPr>
          <p:cNvPr id="4" name="TextBox 3">
            <a:extLst>
              <a:ext uri="{FF2B5EF4-FFF2-40B4-BE49-F238E27FC236}">
                <a16:creationId xmlns:a16="http://schemas.microsoft.com/office/drawing/2014/main" id="{BB68E8A0-C693-580E-D6D4-20EF86205C60}"/>
              </a:ext>
            </a:extLst>
          </p:cNvPr>
          <p:cNvSpPr txBox="1"/>
          <p:nvPr/>
        </p:nvSpPr>
        <p:spPr>
          <a:xfrm>
            <a:off x="6723888" y="1425103"/>
            <a:ext cx="4882895" cy="446276"/>
          </a:xfrm>
          <a:prstGeom prst="rect">
            <a:avLst/>
          </a:prstGeom>
          <a:noFill/>
        </p:spPr>
        <p:txBody>
          <a:bodyPr wrap="square">
            <a:spAutoFit/>
          </a:bodyPr>
          <a:lstStyle/>
          <a:p>
            <a:r>
              <a:rPr lang="en-US" sz="1150" b="0" i="0" dirty="0">
                <a:effectLst/>
                <a:latin typeface="Candara (Body)"/>
              </a:rPr>
              <a:t>The system evaluates the learner decision and provides instructional feedback.</a:t>
            </a:r>
          </a:p>
        </p:txBody>
      </p:sp>
      <p:sp>
        <p:nvSpPr>
          <p:cNvPr id="17" name="TextBox 16">
            <a:extLst>
              <a:ext uri="{FF2B5EF4-FFF2-40B4-BE49-F238E27FC236}">
                <a16:creationId xmlns:a16="http://schemas.microsoft.com/office/drawing/2014/main" id="{8A46C5BB-3042-FCBE-24C3-159E4FE40D10}"/>
              </a:ext>
            </a:extLst>
          </p:cNvPr>
          <p:cNvSpPr txBox="1"/>
          <p:nvPr/>
        </p:nvSpPr>
        <p:spPr>
          <a:xfrm>
            <a:off x="6723888" y="2568103"/>
            <a:ext cx="4882895" cy="1331134"/>
          </a:xfrm>
          <a:prstGeom prst="rect">
            <a:avLst/>
          </a:prstGeom>
          <a:noFill/>
        </p:spPr>
        <p:txBody>
          <a:bodyPr wrap="square">
            <a:spAutoFit/>
          </a:bodyPr>
          <a:lstStyle/>
          <a:p>
            <a:r>
              <a:rPr lang="en-US" sz="1150" dirty="0"/>
              <a:t>The VR system analyzes the learner’s selected instructional design approach and provides immediate feedback explaining how the selected approach aligns with the project requirements. If the learner chooses an effective instructional design approach, the system confirms the reasoning and explains how the selected approach supports the training objectives. If the learner selects a less effective approach the system explains the limitations and allows the learner to reconsider the decision.</a:t>
            </a:r>
          </a:p>
        </p:txBody>
      </p:sp>
      <p:sp>
        <p:nvSpPr>
          <p:cNvPr id="18" name="TextBox 17">
            <a:extLst>
              <a:ext uri="{FF2B5EF4-FFF2-40B4-BE49-F238E27FC236}">
                <a16:creationId xmlns:a16="http://schemas.microsoft.com/office/drawing/2014/main" id="{007AB1B1-04D6-755A-A591-2088BBB6D226}"/>
              </a:ext>
            </a:extLst>
          </p:cNvPr>
          <p:cNvSpPr txBox="1"/>
          <p:nvPr/>
        </p:nvSpPr>
        <p:spPr>
          <a:xfrm>
            <a:off x="6723888" y="4450243"/>
            <a:ext cx="4882895" cy="800219"/>
          </a:xfrm>
          <a:prstGeom prst="rect">
            <a:avLst/>
          </a:prstGeom>
          <a:noFill/>
        </p:spPr>
        <p:txBody>
          <a:bodyPr wrap="square">
            <a:spAutoFit/>
          </a:bodyPr>
          <a:lstStyle/>
          <a:p>
            <a:r>
              <a:rPr lang="en-US" sz="1150" dirty="0"/>
              <a:t>AI Assistant:</a:t>
            </a:r>
          </a:p>
          <a:p>
            <a:r>
              <a:rPr lang="en-US" sz="1150" dirty="0"/>
              <a:t>Your decision demonstrates strong consideration of the project timeline and learner needs. Agile Learning Design works well in this scenario because it supports rapid development and iterative improvement.</a:t>
            </a:r>
          </a:p>
        </p:txBody>
      </p:sp>
      <p:sp>
        <p:nvSpPr>
          <p:cNvPr id="19" name="TextBox 18">
            <a:extLst>
              <a:ext uri="{FF2B5EF4-FFF2-40B4-BE49-F238E27FC236}">
                <a16:creationId xmlns:a16="http://schemas.microsoft.com/office/drawing/2014/main" id="{6E7246A9-20C7-C13E-0160-E5429A552983}"/>
              </a:ext>
            </a:extLst>
          </p:cNvPr>
          <p:cNvSpPr txBox="1"/>
          <p:nvPr/>
        </p:nvSpPr>
        <p:spPr>
          <a:xfrm>
            <a:off x="1212382" y="2090352"/>
            <a:ext cx="365383" cy="269304"/>
          </a:xfrm>
          <a:prstGeom prst="rect">
            <a:avLst/>
          </a:prstGeom>
          <a:noFill/>
        </p:spPr>
        <p:txBody>
          <a:bodyPr wrap="square">
            <a:spAutoFit/>
          </a:bodyPr>
          <a:lstStyle/>
          <a:p>
            <a:r>
              <a:rPr lang="en-US" sz="1150" b="0" i="0" dirty="0">
                <a:effectLst/>
                <a:latin typeface="ui-sans-serif"/>
              </a:rPr>
              <a:t>#7</a:t>
            </a:r>
            <a:endParaRPr lang="en-US" sz="1150" dirty="0"/>
          </a:p>
        </p:txBody>
      </p:sp>
      <p:sp>
        <p:nvSpPr>
          <p:cNvPr id="2" name="TextBox 1">
            <a:extLst>
              <a:ext uri="{FF2B5EF4-FFF2-40B4-BE49-F238E27FC236}">
                <a16:creationId xmlns:a16="http://schemas.microsoft.com/office/drawing/2014/main" id="{94AABA0A-3FE0-0FC6-D92A-4CA3277FD43D}"/>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7</a:t>
            </a:r>
            <a:endParaRPr lang="en-US" sz="1050" dirty="0"/>
          </a:p>
        </p:txBody>
      </p:sp>
      <p:pic>
        <p:nvPicPr>
          <p:cNvPr id="6" name="Picture 5">
            <a:extLst>
              <a:ext uri="{FF2B5EF4-FFF2-40B4-BE49-F238E27FC236}">
                <a16:creationId xmlns:a16="http://schemas.microsoft.com/office/drawing/2014/main" id="{69627915-5395-599F-3A1D-A0C50FC3A59F}"/>
              </a:ext>
            </a:extLst>
          </p:cNvPr>
          <p:cNvPicPr>
            <a:picLocks noChangeAspect="1"/>
          </p:cNvPicPr>
          <p:nvPr/>
        </p:nvPicPr>
        <p:blipFill>
          <a:blip r:embed="rId3"/>
          <a:stretch>
            <a:fillRect/>
          </a:stretch>
        </p:blipFill>
        <p:spPr>
          <a:xfrm>
            <a:off x="585215" y="2453075"/>
            <a:ext cx="5871923" cy="3374136"/>
          </a:xfrm>
          <a:prstGeom prst="rect">
            <a:avLst/>
          </a:prstGeom>
        </p:spPr>
      </p:pic>
      <p:pic>
        <p:nvPicPr>
          <p:cNvPr id="8" name="Picture 7">
            <a:extLst>
              <a:ext uri="{FF2B5EF4-FFF2-40B4-BE49-F238E27FC236}">
                <a16:creationId xmlns:a16="http://schemas.microsoft.com/office/drawing/2014/main" id="{893D07FF-AAE0-96FF-E415-7417D40378B7}"/>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0" name="Picture 9">
            <a:extLst>
              <a:ext uri="{FF2B5EF4-FFF2-40B4-BE49-F238E27FC236}">
                <a16:creationId xmlns:a16="http://schemas.microsoft.com/office/drawing/2014/main" id="{C84B0024-5CA0-4586-B56C-BB228412C79F}"/>
              </a:ext>
            </a:extLst>
          </p:cNvPr>
          <p:cNvPicPr>
            <a:picLocks noChangeAspect="1"/>
          </p:cNvPicPr>
          <p:nvPr/>
        </p:nvPicPr>
        <p:blipFill>
          <a:blip r:embed="rId5"/>
          <a:stretch>
            <a:fillRect/>
          </a:stretch>
        </p:blipFill>
        <p:spPr>
          <a:xfrm>
            <a:off x="633985" y="501195"/>
            <a:ext cx="5261911" cy="310896"/>
          </a:xfrm>
          <a:prstGeom prst="rect">
            <a:avLst/>
          </a:prstGeom>
        </p:spPr>
      </p:pic>
    </p:spTree>
    <p:extLst>
      <p:ext uri="{BB962C8B-B14F-4D97-AF65-F5344CB8AC3E}">
        <p14:creationId xmlns:p14="http://schemas.microsoft.com/office/powerpoint/2010/main" val="1499648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862EE-F440-B61A-32FD-4A10EE823B64}"/>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F87E784-DE9E-6857-CA8D-9D4B959BE0F1}"/>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5E466FDF-E904-26C0-7689-7B265557893D}"/>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Reflection and Comparison</a:t>
            </a:r>
          </a:p>
        </p:txBody>
      </p:sp>
      <p:sp>
        <p:nvSpPr>
          <p:cNvPr id="4" name="TextBox 3">
            <a:extLst>
              <a:ext uri="{FF2B5EF4-FFF2-40B4-BE49-F238E27FC236}">
                <a16:creationId xmlns:a16="http://schemas.microsoft.com/office/drawing/2014/main" id="{28672D39-485B-19AD-7340-48F792F5AA70}"/>
              </a:ext>
            </a:extLst>
          </p:cNvPr>
          <p:cNvSpPr txBox="1"/>
          <p:nvPr/>
        </p:nvSpPr>
        <p:spPr>
          <a:xfrm>
            <a:off x="6723888" y="1425103"/>
            <a:ext cx="4882895" cy="446276"/>
          </a:xfrm>
          <a:prstGeom prst="rect">
            <a:avLst/>
          </a:prstGeom>
          <a:noFill/>
        </p:spPr>
        <p:txBody>
          <a:bodyPr wrap="square">
            <a:spAutoFit/>
          </a:bodyPr>
          <a:lstStyle/>
          <a:p>
            <a:r>
              <a:rPr lang="en-US" sz="1150" b="0" i="0" dirty="0">
                <a:effectLst/>
                <a:latin typeface="Candara (Body)"/>
              </a:rPr>
              <a:t>Learners compare their decision with alternative instructional design approaches.</a:t>
            </a:r>
          </a:p>
        </p:txBody>
      </p:sp>
      <p:sp>
        <p:nvSpPr>
          <p:cNvPr id="17" name="TextBox 16">
            <a:extLst>
              <a:ext uri="{FF2B5EF4-FFF2-40B4-BE49-F238E27FC236}">
                <a16:creationId xmlns:a16="http://schemas.microsoft.com/office/drawing/2014/main" id="{91781DB4-47C4-9956-D0E7-406B0BBC5DB7}"/>
              </a:ext>
            </a:extLst>
          </p:cNvPr>
          <p:cNvSpPr txBox="1"/>
          <p:nvPr/>
        </p:nvSpPr>
        <p:spPr>
          <a:xfrm>
            <a:off x="6723888" y="2568103"/>
            <a:ext cx="4882895" cy="977191"/>
          </a:xfrm>
          <a:prstGeom prst="rect">
            <a:avLst/>
          </a:prstGeom>
          <a:noFill/>
        </p:spPr>
        <p:txBody>
          <a:bodyPr wrap="square">
            <a:spAutoFit/>
          </a:bodyPr>
          <a:lstStyle/>
          <a:p>
            <a:r>
              <a:rPr lang="en-US" sz="1150" dirty="0"/>
              <a:t>The simulation presents alternative design approaches and demonstrates how different instructional design approaches influence the training development process. Learners review how the project timeline development strategy and instructional methods may change depending on the approach selected.</a:t>
            </a:r>
          </a:p>
        </p:txBody>
      </p:sp>
      <p:sp>
        <p:nvSpPr>
          <p:cNvPr id="18" name="TextBox 17">
            <a:extLst>
              <a:ext uri="{FF2B5EF4-FFF2-40B4-BE49-F238E27FC236}">
                <a16:creationId xmlns:a16="http://schemas.microsoft.com/office/drawing/2014/main" id="{5D5BBA34-E9F0-F916-76FF-35D7325722A9}"/>
              </a:ext>
            </a:extLst>
          </p:cNvPr>
          <p:cNvSpPr txBox="1"/>
          <p:nvPr/>
        </p:nvSpPr>
        <p:spPr>
          <a:xfrm>
            <a:off x="6723888" y="4450243"/>
            <a:ext cx="4882895" cy="800219"/>
          </a:xfrm>
          <a:prstGeom prst="rect">
            <a:avLst/>
          </a:prstGeom>
          <a:noFill/>
        </p:spPr>
        <p:txBody>
          <a:bodyPr wrap="square">
            <a:spAutoFit/>
          </a:bodyPr>
          <a:lstStyle/>
          <a:p>
            <a:r>
              <a:rPr lang="en-US" sz="1150" dirty="0"/>
              <a:t>AI Assistant:</a:t>
            </a:r>
          </a:p>
          <a:p>
            <a:r>
              <a:rPr lang="en-US" sz="1150" dirty="0"/>
              <a:t>Instructional design decisions depend on context. Comparing multiple approaches helps designers determine the most effective strategy for each situation.</a:t>
            </a:r>
          </a:p>
        </p:txBody>
      </p:sp>
      <p:sp>
        <p:nvSpPr>
          <p:cNvPr id="19" name="TextBox 18">
            <a:extLst>
              <a:ext uri="{FF2B5EF4-FFF2-40B4-BE49-F238E27FC236}">
                <a16:creationId xmlns:a16="http://schemas.microsoft.com/office/drawing/2014/main" id="{E863BC2C-58B3-45F0-0360-F8A56BBE76D2}"/>
              </a:ext>
            </a:extLst>
          </p:cNvPr>
          <p:cNvSpPr txBox="1"/>
          <p:nvPr/>
        </p:nvSpPr>
        <p:spPr>
          <a:xfrm>
            <a:off x="1212382" y="2090352"/>
            <a:ext cx="365383" cy="269304"/>
          </a:xfrm>
          <a:prstGeom prst="rect">
            <a:avLst/>
          </a:prstGeom>
          <a:noFill/>
        </p:spPr>
        <p:txBody>
          <a:bodyPr wrap="square">
            <a:spAutoFit/>
          </a:bodyPr>
          <a:lstStyle/>
          <a:p>
            <a:r>
              <a:rPr lang="en-US" sz="1150" b="0" i="0" dirty="0">
                <a:effectLst/>
                <a:latin typeface="ui-sans-serif"/>
              </a:rPr>
              <a:t>#8</a:t>
            </a:r>
            <a:endParaRPr lang="en-US" sz="1150" dirty="0"/>
          </a:p>
        </p:txBody>
      </p:sp>
      <p:sp>
        <p:nvSpPr>
          <p:cNvPr id="2" name="TextBox 1">
            <a:extLst>
              <a:ext uri="{FF2B5EF4-FFF2-40B4-BE49-F238E27FC236}">
                <a16:creationId xmlns:a16="http://schemas.microsoft.com/office/drawing/2014/main" id="{D2C75D5F-4087-29B3-30B5-FFB8CB0A8234}"/>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8</a:t>
            </a:r>
            <a:endParaRPr lang="en-US" sz="1050" dirty="0"/>
          </a:p>
        </p:txBody>
      </p:sp>
      <p:pic>
        <p:nvPicPr>
          <p:cNvPr id="6" name="Picture 5">
            <a:extLst>
              <a:ext uri="{FF2B5EF4-FFF2-40B4-BE49-F238E27FC236}">
                <a16:creationId xmlns:a16="http://schemas.microsoft.com/office/drawing/2014/main" id="{55ECD180-B77C-EF8C-DA55-51E13678F42A}"/>
              </a:ext>
            </a:extLst>
          </p:cNvPr>
          <p:cNvPicPr>
            <a:picLocks noChangeAspect="1"/>
          </p:cNvPicPr>
          <p:nvPr/>
        </p:nvPicPr>
        <p:blipFill>
          <a:blip r:embed="rId3"/>
          <a:stretch>
            <a:fillRect/>
          </a:stretch>
        </p:blipFill>
        <p:spPr>
          <a:xfrm>
            <a:off x="585214" y="2453075"/>
            <a:ext cx="5871923" cy="3374136"/>
          </a:xfrm>
          <a:prstGeom prst="rect">
            <a:avLst/>
          </a:prstGeom>
        </p:spPr>
      </p:pic>
      <p:pic>
        <p:nvPicPr>
          <p:cNvPr id="8" name="Picture 7">
            <a:extLst>
              <a:ext uri="{FF2B5EF4-FFF2-40B4-BE49-F238E27FC236}">
                <a16:creationId xmlns:a16="http://schemas.microsoft.com/office/drawing/2014/main" id="{6BB41BAE-AC79-2BD4-C3F6-DD9463FE9BD6}"/>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0" name="Picture 9">
            <a:extLst>
              <a:ext uri="{FF2B5EF4-FFF2-40B4-BE49-F238E27FC236}">
                <a16:creationId xmlns:a16="http://schemas.microsoft.com/office/drawing/2014/main" id="{1283A193-990C-5ED4-333F-6EAC8DBF2475}"/>
              </a:ext>
            </a:extLst>
          </p:cNvPr>
          <p:cNvPicPr>
            <a:picLocks noChangeAspect="1"/>
          </p:cNvPicPr>
          <p:nvPr/>
        </p:nvPicPr>
        <p:blipFill>
          <a:blip r:embed="rId5"/>
          <a:stretch>
            <a:fillRect/>
          </a:stretch>
        </p:blipFill>
        <p:spPr>
          <a:xfrm>
            <a:off x="633985" y="501195"/>
            <a:ext cx="5261911" cy="310896"/>
          </a:xfrm>
          <a:prstGeom prst="rect">
            <a:avLst/>
          </a:prstGeom>
        </p:spPr>
      </p:pic>
    </p:spTree>
    <p:extLst>
      <p:ext uri="{BB962C8B-B14F-4D97-AF65-F5344CB8AC3E}">
        <p14:creationId xmlns:p14="http://schemas.microsoft.com/office/powerpoint/2010/main" val="1292082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A4410-4EC6-B61E-FF51-73C4DD5BA96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D6E33C0-47C5-4806-C18D-198792173E51}"/>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769E9DB4-4868-6677-54F1-892C9EF25776}"/>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Learning Summary</a:t>
            </a:r>
          </a:p>
        </p:txBody>
      </p:sp>
      <p:sp>
        <p:nvSpPr>
          <p:cNvPr id="4" name="TextBox 3">
            <a:extLst>
              <a:ext uri="{FF2B5EF4-FFF2-40B4-BE49-F238E27FC236}">
                <a16:creationId xmlns:a16="http://schemas.microsoft.com/office/drawing/2014/main" id="{7296388D-EBDA-AF70-71A2-03A2FE5B5690}"/>
              </a:ext>
            </a:extLst>
          </p:cNvPr>
          <p:cNvSpPr txBox="1"/>
          <p:nvPr/>
        </p:nvSpPr>
        <p:spPr>
          <a:xfrm>
            <a:off x="6723888" y="1425103"/>
            <a:ext cx="4882895" cy="446276"/>
          </a:xfrm>
          <a:prstGeom prst="rect">
            <a:avLst/>
          </a:prstGeom>
          <a:noFill/>
        </p:spPr>
        <p:txBody>
          <a:bodyPr wrap="square">
            <a:spAutoFit/>
          </a:bodyPr>
          <a:lstStyle/>
          <a:p>
            <a:r>
              <a:rPr lang="en-US" sz="1150" b="0" i="0" dirty="0">
                <a:effectLst/>
                <a:latin typeface="Candara (Body)"/>
              </a:rPr>
              <a:t>The simulation summarizes the learner progress and reinforces key instructional design principles.</a:t>
            </a:r>
          </a:p>
        </p:txBody>
      </p:sp>
      <p:sp>
        <p:nvSpPr>
          <p:cNvPr id="17" name="TextBox 16">
            <a:extLst>
              <a:ext uri="{FF2B5EF4-FFF2-40B4-BE49-F238E27FC236}">
                <a16:creationId xmlns:a16="http://schemas.microsoft.com/office/drawing/2014/main" id="{1C88D152-6E81-2799-FF22-607215FFBD68}"/>
              </a:ext>
            </a:extLst>
          </p:cNvPr>
          <p:cNvSpPr txBox="1"/>
          <p:nvPr/>
        </p:nvSpPr>
        <p:spPr>
          <a:xfrm>
            <a:off x="6723888" y="2568103"/>
            <a:ext cx="4882895" cy="1154162"/>
          </a:xfrm>
          <a:prstGeom prst="rect">
            <a:avLst/>
          </a:prstGeom>
          <a:noFill/>
        </p:spPr>
        <p:txBody>
          <a:bodyPr wrap="square">
            <a:spAutoFit/>
          </a:bodyPr>
          <a:lstStyle/>
          <a:p>
            <a:r>
              <a:rPr lang="en-US" sz="1150" dirty="0"/>
              <a:t>The VR simulation concludes with a summary of the learner decision making process. Key concepts highlighted include the importance of analyzing learner needs, evaluating project constraints, and selecting instructional design approaches aligned with organizational goals. Learners are encouraged to continue practicing with additional scenarios to strengthen their instructional design expertise.</a:t>
            </a:r>
          </a:p>
        </p:txBody>
      </p:sp>
      <p:sp>
        <p:nvSpPr>
          <p:cNvPr id="18" name="TextBox 17">
            <a:extLst>
              <a:ext uri="{FF2B5EF4-FFF2-40B4-BE49-F238E27FC236}">
                <a16:creationId xmlns:a16="http://schemas.microsoft.com/office/drawing/2014/main" id="{47AB9C52-5536-4052-0903-4B89C6DDE1FD}"/>
              </a:ext>
            </a:extLst>
          </p:cNvPr>
          <p:cNvSpPr txBox="1"/>
          <p:nvPr/>
        </p:nvSpPr>
        <p:spPr>
          <a:xfrm>
            <a:off x="6723888" y="4450243"/>
            <a:ext cx="4882895" cy="800219"/>
          </a:xfrm>
          <a:prstGeom prst="rect">
            <a:avLst/>
          </a:prstGeom>
          <a:noFill/>
        </p:spPr>
        <p:txBody>
          <a:bodyPr wrap="square">
            <a:spAutoFit/>
          </a:bodyPr>
          <a:lstStyle/>
          <a:p>
            <a:r>
              <a:rPr lang="en-US" sz="1150" dirty="0"/>
              <a:t>AI Assistant:</a:t>
            </a:r>
          </a:p>
          <a:p>
            <a:r>
              <a:rPr lang="en-US" sz="1150" dirty="0"/>
              <a:t>You have successfully completed this instructional design challenge. Continue exploring additional scenarios to further strengthen your instructional design expertise.</a:t>
            </a:r>
          </a:p>
        </p:txBody>
      </p:sp>
      <p:sp>
        <p:nvSpPr>
          <p:cNvPr id="19" name="TextBox 18">
            <a:extLst>
              <a:ext uri="{FF2B5EF4-FFF2-40B4-BE49-F238E27FC236}">
                <a16:creationId xmlns:a16="http://schemas.microsoft.com/office/drawing/2014/main" id="{509C514B-E88B-46D7-C5F2-2F941854469C}"/>
              </a:ext>
            </a:extLst>
          </p:cNvPr>
          <p:cNvSpPr txBox="1"/>
          <p:nvPr/>
        </p:nvSpPr>
        <p:spPr>
          <a:xfrm>
            <a:off x="1212382" y="2090352"/>
            <a:ext cx="365383" cy="269304"/>
          </a:xfrm>
          <a:prstGeom prst="rect">
            <a:avLst/>
          </a:prstGeom>
          <a:noFill/>
        </p:spPr>
        <p:txBody>
          <a:bodyPr wrap="square">
            <a:spAutoFit/>
          </a:bodyPr>
          <a:lstStyle/>
          <a:p>
            <a:r>
              <a:rPr lang="en-US" sz="1150" b="0" i="0" dirty="0">
                <a:effectLst/>
                <a:latin typeface="ui-sans-serif"/>
              </a:rPr>
              <a:t>#9</a:t>
            </a:r>
            <a:endParaRPr lang="en-US" sz="1150" dirty="0"/>
          </a:p>
        </p:txBody>
      </p:sp>
      <p:sp>
        <p:nvSpPr>
          <p:cNvPr id="2" name="TextBox 1">
            <a:extLst>
              <a:ext uri="{FF2B5EF4-FFF2-40B4-BE49-F238E27FC236}">
                <a16:creationId xmlns:a16="http://schemas.microsoft.com/office/drawing/2014/main" id="{6B3DE5A8-F9C3-C8E9-6156-45DE292EE1A0}"/>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9</a:t>
            </a:r>
            <a:endParaRPr lang="en-US" sz="1050" dirty="0"/>
          </a:p>
        </p:txBody>
      </p:sp>
      <p:pic>
        <p:nvPicPr>
          <p:cNvPr id="6" name="Picture 5">
            <a:extLst>
              <a:ext uri="{FF2B5EF4-FFF2-40B4-BE49-F238E27FC236}">
                <a16:creationId xmlns:a16="http://schemas.microsoft.com/office/drawing/2014/main" id="{609B6B4F-7147-EAE0-984D-9EA9D3D98DFC}"/>
              </a:ext>
            </a:extLst>
          </p:cNvPr>
          <p:cNvPicPr>
            <a:picLocks noChangeAspect="1"/>
          </p:cNvPicPr>
          <p:nvPr/>
        </p:nvPicPr>
        <p:blipFill>
          <a:blip r:embed="rId3"/>
          <a:stretch>
            <a:fillRect/>
          </a:stretch>
        </p:blipFill>
        <p:spPr>
          <a:xfrm>
            <a:off x="585216" y="2453075"/>
            <a:ext cx="5871923" cy="3374136"/>
          </a:xfrm>
          <a:prstGeom prst="rect">
            <a:avLst/>
          </a:prstGeom>
        </p:spPr>
      </p:pic>
      <p:pic>
        <p:nvPicPr>
          <p:cNvPr id="8" name="Picture 7">
            <a:extLst>
              <a:ext uri="{FF2B5EF4-FFF2-40B4-BE49-F238E27FC236}">
                <a16:creationId xmlns:a16="http://schemas.microsoft.com/office/drawing/2014/main" id="{9A705A49-DD6C-9590-A84A-85142BDA546A}"/>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2" name="Picture 11">
            <a:extLst>
              <a:ext uri="{FF2B5EF4-FFF2-40B4-BE49-F238E27FC236}">
                <a16:creationId xmlns:a16="http://schemas.microsoft.com/office/drawing/2014/main" id="{05E7019A-5D15-1F94-75FB-263F82B31279}"/>
              </a:ext>
            </a:extLst>
          </p:cNvPr>
          <p:cNvPicPr>
            <a:picLocks noChangeAspect="1"/>
          </p:cNvPicPr>
          <p:nvPr/>
        </p:nvPicPr>
        <p:blipFill>
          <a:blip r:embed="rId5"/>
          <a:stretch>
            <a:fillRect/>
          </a:stretch>
        </p:blipFill>
        <p:spPr>
          <a:xfrm>
            <a:off x="633985" y="501195"/>
            <a:ext cx="5261911" cy="310896"/>
          </a:xfrm>
          <a:prstGeom prst="rect">
            <a:avLst/>
          </a:prstGeom>
        </p:spPr>
      </p:pic>
    </p:spTree>
    <p:extLst>
      <p:ext uri="{BB962C8B-B14F-4D97-AF65-F5344CB8AC3E}">
        <p14:creationId xmlns:p14="http://schemas.microsoft.com/office/powerpoint/2010/main" val="3070208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109CA-C64B-0419-952A-37CC3DA4CDC8}"/>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0E00256-9650-A8A2-2D86-7EC581F4EE99}"/>
              </a:ext>
            </a:extLst>
          </p:cNvPr>
          <p:cNvPicPr>
            <a:picLocks noGrp="1" noRot="1" noChangeAspect="1" noMove="1" noResize="1" noEditPoints="1" noAdjustHandles="1" noChangeArrowheads="1" noChangeShapeType="1" noCrop="1"/>
          </p:cNvPicPr>
          <p:nvPr/>
        </p:nvPicPr>
        <p:blipFill>
          <a:blip r:embed="rId2"/>
          <a:stretch>
            <a:fillRect/>
          </a:stretch>
        </p:blipFill>
        <p:spPr>
          <a:xfrm>
            <a:off x="0" y="85785"/>
            <a:ext cx="12192000" cy="6686430"/>
          </a:xfrm>
          <a:prstGeom prst="rect">
            <a:avLst/>
          </a:prstGeom>
        </p:spPr>
      </p:pic>
      <p:sp>
        <p:nvSpPr>
          <p:cNvPr id="3" name="TextBox 2">
            <a:extLst>
              <a:ext uri="{FF2B5EF4-FFF2-40B4-BE49-F238E27FC236}">
                <a16:creationId xmlns:a16="http://schemas.microsoft.com/office/drawing/2014/main" id="{D1A6CDA3-44C8-6414-3AFA-D31B6A6D6E8B}"/>
              </a:ext>
            </a:extLst>
          </p:cNvPr>
          <p:cNvSpPr txBox="1"/>
          <p:nvPr/>
        </p:nvSpPr>
        <p:spPr>
          <a:xfrm>
            <a:off x="1212382" y="1417494"/>
            <a:ext cx="3600073" cy="276999"/>
          </a:xfrm>
          <a:prstGeom prst="rect">
            <a:avLst/>
          </a:prstGeom>
          <a:noFill/>
        </p:spPr>
        <p:txBody>
          <a:bodyPr wrap="square">
            <a:spAutoFit/>
          </a:bodyPr>
          <a:lstStyle/>
          <a:p>
            <a:r>
              <a:rPr lang="en-US" sz="1150" b="0" i="0" dirty="0">
                <a:effectLst/>
                <a:latin typeface="Candara (Body)"/>
              </a:rPr>
              <a:t>References</a:t>
            </a:r>
          </a:p>
        </p:txBody>
      </p:sp>
      <p:sp>
        <p:nvSpPr>
          <p:cNvPr id="4" name="TextBox 3">
            <a:extLst>
              <a:ext uri="{FF2B5EF4-FFF2-40B4-BE49-F238E27FC236}">
                <a16:creationId xmlns:a16="http://schemas.microsoft.com/office/drawing/2014/main" id="{813F1A30-E42C-0736-5A0F-788CAB32BF07}"/>
              </a:ext>
            </a:extLst>
          </p:cNvPr>
          <p:cNvSpPr txBox="1"/>
          <p:nvPr/>
        </p:nvSpPr>
        <p:spPr>
          <a:xfrm>
            <a:off x="6723888" y="1425103"/>
            <a:ext cx="4882895" cy="446276"/>
          </a:xfrm>
          <a:prstGeom prst="rect">
            <a:avLst/>
          </a:prstGeom>
          <a:noFill/>
        </p:spPr>
        <p:txBody>
          <a:bodyPr wrap="square">
            <a:spAutoFit/>
          </a:bodyPr>
          <a:lstStyle/>
          <a:p>
            <a:r>
              <a:rPr lang="en-US" sz="1150" b="0" i="0" dirty="0">
                <a:effectLst/>
                <a:latin typeface="Candara (Body)"/>
              </a:rPr>
              <a:t>Research supporting the use of immersive virtual reality in learning environments.</a:t>
            </a:r>
          </a:p>
        </p:txBody>
      </p:sp>
      <p:sp>
        <p:nvSpPr>
          <p:cNvPr id="17" name="TextBox 16">
            <a:extLst>
              <a:ext uri="{FF2B5EF4-FFF2-40B4-BE49-F238E27FC236}">
                <a16:creationId xmlns:a16="http://schemas.microsoft.com/office/drawing/2014/main" id="{2909575D-ED9A-31B4-38C5-17AEE1BE9441}"/>
              </a:ext>
            </a:extLst>
          </p:cNvPr>
          <p:cNvSpPr txBox="1"/>
          <p:nvPr/>
        </p:nvSpPr>
        <p:spPr>
          <a:xfrm>
            <a:off x="6723888" y="2568103"/>
            <a:ext cx="4882895" cy="1277273"/>
          </a:xfrm>
          <a:prstGeom prst="rect">
            <a:avLst/>
          </a:prstGeom>
          <a:noFill/>
        </p:spPr>
        <p:txBody>
          <a:bodyPr wrap="square">
            <a:spAutoFit/>
          </a:bodyPr>
          <a:lstStyle/>
          <a:p>
            <a:r>
              <a:rPr lang="en-US" sz="1100" dirty="0"/>
              <a:t>Jensen, L., &amp; Konradsen, F. (2018). A review of the use of virtual reality head-mounted displays in education and training.</a:t>
            </a:r>
          </a:p>
          <a:p>
            <a:r>
              <a:rPr lang="en-US" sz="1100" dirty="0" err="1"/>
              <a:t>Makransky</a:t>
            </a:r>
            <a:r>
              <a:rPr lang="en-US" sz="1100" dirty="0"/>
              <a:t>, G., &amp; Petersen, G. B. (2019). Immersive virtual reality and learning: A meta-analysis.</a:t>
            </a:r>
          </a:p>
          <a:p>
            <a:r>
              <a:rPr lang="en-US" sz="1100" dirty="0"/>
              <a:t>Parong, J., &amp; Mayer, R. E. (2021). Learning science in immersive virtual reality.</a:t>
            </a:r>
          </a:p>
          <a:p>
            <a:r>
              <a:rPr lang="en-US" sz="1100" dirty="0" err="1"/>
              <a:t>Radianti</a:t>
            </a:r>
            <a:r>
              <a:rPr lang="en-US" sz="1100" dirty="0"/>
              <a:t>, J., Majchrzak, T. A., Fromm, J., &amp; </a:t>
            </a:r>
            <a:r>
              <a:rPr lang="en-US" sz="1100" dirty="0" err="1"/>
              <a:t>Wohlgenannt</a:t>
            </a:r>
            <a:r>
              <a:rPr lang="en-US" sz="1100" dirty="0"/>
              <a:t>, I. (2020). A systematic review of immersive virtual reality applications for higher education.</a:t>
            </a:r>
          </a:p>
        </p:txBody>
      </p:sp>
      <p:sp>
        <p:nvSpPr>
          <p:cNvPr id="18" name="TextBox 17">
            <a:extLst>
              <a:ext uri="{FF2B5EF4-FFF2-40B4-BE49-F238E27FC236}">
                <a16:creationId xmlns:a16="http://schemas.microsoft.com/office/drawing/2014/main" id="{5746CA9F-DE81-3DA5-5427-EFF4266B9BC8}"/>
              </a:ext>
            </a:extLst>
          </p:cNvPr>
          <p:cNvSpPr txBox="1"/>
          <p:nvPr/>
        </p:nvSpPr>
        <p:spPr>
          <a:xfrm>
            <a:off x="6723888" y="4450243"/>
            <a:ext cx="4882895" cy="446276"/>
          </a:xfrm>
          <a:prstGeom prst="rect">
            <a:avLst/>
          </a:prstGeom>
          <a:noFill/>
        </p:spPr>
        <p:txBody>
          <a:bodyPr wrap="square">
            <a:spAutoFit/>
          </a:bodyPr>
          <a:lstStyle/>
          <a:p>
            <a:r>
              <a:rPr lang="en-US" sz="1150" dirty="0"/>
              <a:t>Research supporting the instructional value of immersive virtual reality learning environments.</a:t>
            </a:r>
          </a:p>
        </p:txBody>
      </p:sp>
      <p:sp>
        <p:nvSpPr>
          <p:cNvPr id="19" name="TextBox 18">
            <a:extLst>
              <a:ext uri="{FF2B5EF4-FFF2-40B4-BE49-F238E27FC236}">
                <a16:creationId xmlns:a16="http://schemas.microsoft.com/office/drawing/2014/main" id="{404C8BAD-3267-9744-432A-9053C1048671}"/>
              </a:ext>
            </a:extLst>
          </p:cNvPr>
          <p:cNvSpPr txBox="1"/>
          <p:nvPr/>
        </p:nvSpPr>
        <p:spPr>
          <a:xfrm>
            <a:off x="1175806" y="2090352"/>
            <a:ext cx="433538" cy="269304"/>
          </a:xfrm>
          <a:prstGeom prst="rect">
            <a:avLst/>
          </a:prstGeom>
          <a:noFill/>
        </p:spPr>
        <p:txBody>
          <a:bodyPr wrap="square">
            <a:spAutoFit/>
          </a:bodyPr>
          <a:lstStyle/>
          <a:p>
            <a:r>
              <a:rPr lang="en-US" sz="1150" b="0" i="0" dirty="0">
                <a:effectLst/>
                <a:latin typeface="ui-sans-serif"/>
              </a:rPr>
              <a:t>#10</a:t>
            </a:r>
            <a:endParaRPr lang="en-US" sz="1150" dirty="0"/>
          </a:p>
        </p:txBody>
      </p:sp>
      <p:sp>
        <p:nvSpPr>
          <p:cNvPr id="2" name="TextBox 1">
            <a:extLst>
              <a:ext uri="{FF2B5EF4-FFF2-40B4-BE49-F238E27FC236}">
                <a16:creationId xmlns:a16="http://schemas.microsoft.com/office/drawing/2014/main" id="{6799F147-8C6E-F4B4-4B1E-A6FF3CDA15D1}"/>
              </a:ext>
            </a:extLst>
          </p:cNvPr>
          <p:cNvSpPr txBox="1"/>
          <p:nvPr/>
        </p:nvSpPr>
        <p:spPr>
          <a:xfrm>
            <a:off x="11059160" y="6067145"/>
            <a:ext cx="614680" cy="253916"/>
          </a:xfrm>
          <a:prstGeom prst="rect">
            <a:avLst/>
          </a:prstGeom>
          <a:noFill/>
        </p:spPr>
        <p:txBody>
          <a:bodyPr wrap="square">
            <a:spAutoFit/>
          </a:bodyPr>
          <a:lstStyle/>
          <a:p>
            <a:pPr algn="ctr"/>
            <a:r>
              <a:rPr lang="en-US" sz="1050" i="0" dirty="0">
                <a:effectLst/>
                <a:latin typeface="ui-sans-serif"/>
              </a:rPr>
              <a:t>Page 10</a:t>
            </a:r>
            <a:endParaRPr lang="en-US" sz="1050" dirty="0"/>
          </a:p>
        </p:txBody>
      </p:sp>
      <p:pic>
        <p:nvPicPr>
          <p:cNvPr id="6" name="Picture 5">
            <a:extLst>
              <a:ext uri="{FF2B5EF4-FFF2-40B4-BE49-F238E27FC236}">
                <a16:creationId xmlns:a16="http://schemas.microsoft.com/office/drawing/2014/main" id="{82C30712-5539-6A49-1A10-1D836AC24182}"/>
              </a:ext>
            </a:extLst>
          </p:cNvPr>
          <p:cNvPicPr>
            <a:picLocks noChangeAspect="1"/>
          </p:cNvPicPr>
          <p:nvPr/>
        </p:nvPicPr>
        <p:blipFill>
          <a:blip r:embed="rId3"/>
          <a:stretch>
            <a:fillRect/>
          </a:stretch>
        </p:blipFill>
        <p:spPr>
          <a:xfrm>
            <a:off x="585216" y="2453075"/>
            <a:ext cx="5871923" cy="3374136"/>
          </a:xfrm>
          <a:prstGeom prst="rect">
            <a:avLst/>
          </a:prstGeom>
        </p:spPr>
      </p:pic>
      <p:pic>
        <p:nvPicPr>
          <p:cNvPr id="8" name="Picture 7">
            <a:extLst>
              <a:ext uri="{FF2B5EF4-FFF2-40B4-BE49-F238E27FC236}">
                <a16:creationId xmlns:a16="http://schemas.microsoft.com/office/drawing/2014/main" id="{B1BDA461-9F66-E0F5-B788-F1B556CFEFF6}"/>
              </a:ext>
            </a:extLst>
          </p:cNvPr>
          <p:cNvPicPr>
            <a:picLocks noChangeAspect="1"/>
          </p:cNvPicPr>
          <p:nvPr/>
        </p:nvPicPr>
        <p:blipFill>
          <a:blip r:embed="rId4"/>
          <a:stretch>
            <a:fillRect/>
          </a:stretch>
        </p:blipFill>
        <p:spPr>
          <a:xfrm>
            <a:off x="633985" y="501195"/>
            <a:ext cx="5261911" cy="310896"/>
          </a:xfrm>
          <a:prstGeom prst="rect">
            <a:avLst/>
          </a:prstGeom>
        </p:spPr>
      </p:pic>
      <p:pic>
        <p:nvPicPr>
          <p:cNvPr id="10" name="Picture 9">
            <a:extLst>
              <a:ext uri="{FF2B5EF4-FFF2-40B4-BE49-F238E27FC236}">
                <a16:creationId xmlns:a16="http://schemas.microsoft.com/office/drawing/2014/main" id="{1E000B7E-5DD0-F4BA-075A-D49203016B18}"/>
              </a:ext>
            </a:extLst>
          </p:cNvPr>
          <p:cNvPicPr>
            <a:picLocks noChangeAspect="1"/>
          </p:cNvPicPr>
          <p:nvPr/>
        </p:nvPicPr>
        <p:blipFill>
          <a:blip r:embed="rId5"/>
          <a:stretch>
            <a:fillRect/>
          </a:stretch>
        </p:blipFill>
        <p:spPr>
          <a:xfrm>
            <a:off x="633985" y="501195"/>
            <a:ext cx="5261911" cy="310896"/>
          </a:xfrm>
          <a:prstGeom prst="rect">
            <a:avLst/>
          </a:prstGeom>
        </p:spPr>
      </p:pic>
    </p:spTree>
    <p:extLst>
      <p:ext uri="{BB962C8B-B14F-4D97-AF65-F5344CB8AC3E}">
        <p14:creationId xmlns:p14="http://schemas.microsoft.com/office/powerpoint/2010/main" val="4013032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4110965_win32_fixed" id="{5D1BA424-87BF-460D-BDEC-295D320EAABF}" vid="{0DDAAEBA-7428-47EB-AD7D-F46B4079A9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1631A0-DEF3-4347-81E1-D3227D0910A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0B971E43-7516-47B0-A4ED-D9B00C1D3D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3B752F-3830-447F-BC96-D168D9072E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Horizontal storyboard</Template>
  <TotalTime>523</TotalTime>
  <Words>1103</Words>
  <Application>Microsoft Office PowerPoint</Application>
  <PresentationFormat>Widescreen</PresentationFormat>
  <Paragraphs>74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Candara (Body)</vt:lpstr>
      <vt:lpstr>ui-sans-serif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Jenny</dc:creator>
  <cp:lastModifiedBy>Primero, Leopoldo (Cognizant)</cp:lastModifiedBy>
  <cp:revision>113</cp:revision>
  <dcterms:created xsi:type="dcterms:W3CDTF">2023-08-24T12:53:11Z</dcterms:created>
  <dcterms:modified xsi:type="dcterms:W3CDTF">2026-03-08T20:35:15Z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